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85"/>
  </p:notesMasterIdLst>
  <p:handoutMasterIdLst>
    <p:handoutMasterId r:id="rId86"/>
  </p:handoutMasterIdLst>
  <p:sldIdLst>
    <p:sldId id="256" r:id="rId6"/>
    <p:sldId id="1362" r:id="rId7"/>
    <p:sldId id="1378" r:id="rId8"/>
    <p:sldId id="1377" r:id="rId9"/>
    <p:sldId id="257" r:id="rId10"/>
    <p:sldId id="487" r:id="rId11"/>
    <p:sldId id="501" r:id="rId12"/>
    <p:sldId id="457" r:id="rId13"/>
    <p:sldId id="458" r:id="rId14"/>
    <p:sldId id="459" r:id="rId15"/>
    <p:sldId id="460" r:id="rId16"/>
    <p:sldId id="461" r:id="rId17"/>
    <p:sldId id="462" r:id="rId18"/>
    <p:sldId id="463" r:id="rId19"/>
    <p:sldId id="464" r:id="rId20"/>
    <p:sldId id="465" r:id="rId21"/>
    <p:sldId id="499" r:id="rId22"/>
    <p:sldId id="662" r:id="rId23"/>
    <p:sldId id="291" r:id="rId24"/>
    <p:sldId id="467" r:id="rId25"/>
    <p:sldId id="468" r:id="rId26"/>
    <p:sldId id="469" r:id="rId27"/>
    <p:sldId id="470" r:id="rId28"/>
    <p:sldId id="471" r:id="rId29"/>
    <p:sldId id="473" r:id="rId30"/>
    <p:sldId id="661" r:id="rId31"/>
    <p:sldId id="474" r:id="rId32"/>
    <p:sldId id="475" r:id="rId33"/>
    <p:sldId id="476" r:id="rId34"/>
    <p:sldId id="477" r:id="rId35"/>
    <p:sldId id="478" r:id="rId36"/>
    <p:sldId id="479" r:id="rId37"/>
    <p:sldId id="480" r:id="rId38"/>
    <p:sldId id="481" r:id="rId39"/>
    <p:sldId id="483" r:id="rId40"/>
    <p:sldId id="482" r:id="rId41"/>
    <p:sldId id="493" r:id="rId42"/>
    <p:sldId id="733" r:id="rId43"/>
    <p:sldId id="485" r:id="rId44"/>
    <p:sldId id="494" r:id="rId45"/>
    <p:sldId id="848" r:id="rId46"/>
    <p:sldId id="495" r:id="rId47"/>
    <p:sldId id="835" r:id="rId48"/>
    <p:sldId id="496" r:id="rId49"/>
    <p:sldId id="497" r:id="rId50"/>
    <p:sldId id="734" r:id="rId51"/>
    <p:sldId id="498" r:id="rId52"/>
    <p:sldId id="634" r:id="rId53"/>
    <p:sldId id="554" r:id="rId54"/>
    <p:sldId id="555" r:id="rId55"/>
    <p:sldId id="614" r:id="rId56"/>
    <p:sldId id="841" r:id="rId57"/>
    <p:sldId id="617" r:id="rId58"/>
    <p:sldId id="615" r:id="rId59"/>
    <p:sldId id="843" r:id="rId60"/>
    <p:sldId id="616" r:id="rId61"/>
    <p:sldId id="556" r:id="rId62"/>
    <p:sldId id="844" r:id="rId63"/>
    <p:sldId id="845" r:id="rId64"/>
    <p:sldId id="630" r:id="rId65"/>
    <p:sldId id="631" r:id="rId66"/>
    <p:sldId id="505" r:id="rId67"/>
    <p:sldId id="503" r:id="rId68"/>
    <p:sldId id="504" r:id="rId69"/>
    <p:sldId id="506" r:id="rId70"/>
    <p:sldId id="735" r:id="rId71"/>
    <p:sldId id="736" r:id="rId72"/>
    <p:sldId id="847" r:id="rId73"/>
    <p:sldId id="738" r:id="rId74"/>
    <p:sldId id="509" r:id="rId75"/>
    <p:sldId id="740" r:id="rId76"/>
    <p:sldId id="741" r:id="rId77"/>
    <p:sldId id="836" r:id="rId78"/>
    <p:sldId id="837" r:id="rId79"/>
    <p:sldId id="514" r:id="rId80"/>
    <p:sldId id="838" r:id="rId81"/>
    <p:sldId id="846" r:id="rId82"/>
    <p:sldId id="515" r:id="rId83"/>
    <p:sldId id="74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634"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Program Execution Time is what you care about (end-to-end time to solution)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8</a:t>
            </a:fld>
            <a:endParaRPr lang="en-US"/>
          </a:p>
        </p:txBody>
      </p:sp>
    </p:spTree>
    <p:extLst>
      <p:ext uri="{BB962C8B-B14F-4D97-AF65-F5344CB8AC3E}">
        <p14:creationId xmlns:p14="http://schemas.microsoft.com/office/powerpoint/2010/main" val="906461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we talk</a:t>
            </a:r>
            <a:r>
              <a:rPr lang="en-US" baseline="0" dirty="0"/>
              <a:t> about memory wall as an impediment to continuing increase in sequential computing performance and we said that the problem is that memory cannot keep up feeding the raw number crunching capability of the CPU.</a:t>
            </a:r>
          </a:p>
          <a:p>
            <a:r>
              <a:rPr lang="en-US" baseline="0" dirty="0"/>
              <a:t>But then, </a:t>
            </a:r>
            <a:r>
              <a:rPr lang="en-US" b="1" baseline="0" dirty="0"/>
              <a:t>how can parallel computing be the answer</a:t>
            </a:r>
            <a:r>
              <a:rPr lang="en-US" baseline="0" dirty="0"/>
              <a:t>? How could memory serve now multiple “consumers” and yet overall performance increase?</a:t>
            </a:r>
          </a:p>
          <a:p>
            <a:endParaRPr lang="en-US" baseline="0" dirty="0"/>
          </a:p>
          <a:p>
            <a:r>
              <a:rPr lang="en-US" baseline="0" dirty="0"/>
              <a:t>To explain this, we note that memory performance is related to two key concepts:</a:t>
            </a:r>
          </a:p>
          <a:p>
            <a:pPr marL="174913" indent="-174913">
              <a:buFont typeface="Arial" panose="020B0604020202020204" pitchFamily="34" charset="0"/>
              <a:buChar char="•"/>
            </a:pPr>
            <a:r>
              <a:rPr lang="en-US" baseline="0" dirty="0"/>
              <a:t>latency</a:t>
            </a:r>
          </a:p>
          <a:p>
            <a:pPr marL="174913" indent="-174913">
              <a:buFont typeface="Arial" panose="020B0604020202020204" pitchFamily="34" charset="0"/>
              <a:buChar char="•"/>
            </a:pPr>
            <a:r>
              <a:rPr lang="en-US" baseline="0" dirty="0"/>
              <a:t>bandwidth</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26</a:t>
            </a:fld>
            <a:endParaRPr lang="en-US"/>
          </a:p>
        </p:txBody>
      </p:sp>
    </p:spTree>
    <p:extLst>
      <p:ext uri="{BB962C8B-B14F-4D97-AF65-F5344CB8AC3E}">
        <p14:creationId xmlns:p14="http://schemas.microsoft.com/office/powerpoint/2010/main" val="319302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871" fontAlgn="base">
              <a:spcBef>
                <a:spcPct val="30000"/>
              </a:spcBef>
              <a:spcAft>
                <a:spcPct val="0"/>
              </a:spcAft>
              <a:defRPr/>
            </a:pPr>
            <a:r>
              <a:rPr lang="en-US" dirty="0">
                <a:latin typeface="Arial" pitchFamily="34" charset="0"/>
              </a:rPr>
              <a:t>A single issue pipelined processor that operates at 2 GHz could in theory execute one instruction every 0.5 nanoseconds. SRAM has access times in that range; DRAM memory has access times about 50 times slower. In an ideal world, one would have all data available in SRAM so that the processor can work at capacity. Since SRAM is expensive and bulky only a small amount is available in the processor to store both data and instructions. This small amount of memory is called </a:t>
            </a:r>
            <a:r>
              <a:rPr lang="en-US" b="1" dirty="0">
                <a:latin typeface="Arial" pitchFamily="34" charset="0"/>
              </a:rPr>
              <a:t>cache memory</a:t>
            </a:r>
            <a:r>
              <a:rPr lang="en-US" dirty="0">
                <a:latin typeface="Arial" pitchFamily="34"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28</a:t>
            </a:fld>
            <a:endParaRPr lang="en-US"/>
          </a:p>
        </p:txBody>
      </p:sp>
    </p:spTree>
    <p:extLst>
      <p:ext uri="{BB962C8B-B14F-4D97-AF65-F5344CB8AC3E}">
        <p14:creationId xmlns:p14="http://schemas.microsoft.com/office/powerpoint/2010/main" val="1821650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also uses “better components” than L2</a:t>
            </a:r>
          </a:p>
        </p:txBody>
      </p:sp>
      <p:sp>
        <p:nvSpPr>
          <p:cNvPr id="4" name="Slide Number Placeholder 3"/>
          <p:cNvSpPr>
            <a:spLocks noGrp="1"/>
          </p:cNvSpPr>
          <p:nvPr>
            <p:ph type="sldNum" sz="quarter" idx="10"/>
          </p:nvPr>
        </p:nvSpPr>
        <p:spPr/>
        <p:txBody>
          <a:bodyPr/>
          <a:lstStyle/>
          <a:p>
            <a:fld id="{A6821D61-D015-4274-B894-314414003888}" type="slidenum">
              <a:rPr lang="en-US" smtClean="0"/>
              <a:pPr/>
              <a:t>29</a:t>
            </a:fld>
            <a:endParaRPr lang="en-US"/>
          </a:p>
        </p:txBody>
      </p:sp>
    </p:spTree>
    <p:extLst>
      <p:ext uri="{BB962C8B-B14F-4D97-AF65-F5344CB8AC3E}">
        <p14:creationId xmlns:p14="http://schemas.microsoft.com/office/powerpoint/2010/main" val="103059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1674452" y="557429"/>
            <a:ext cx="6561821" cy="2748801"/>
          </a:xfrm>
          <a:prstGeom prst="rect">
            <a:avLst/>
          </a:prstGeom>
          <a:solidFill>
            <a:srgbClr val="FFFFFF"/>
          </a:solidFill>
          <a:ln w="9525">
            <a:solidFill>
              <a:srgbClr val="000000"/>
            </a:solidFill>
            <a:miter lim="800000"/>
            <a:headEnd/>
            <a:tailEnd/>
          </a:ln>
        </p:spPr>
        <p:txBody>
          <a:bodyPr wrap="none" lIns="93287" tIns="46644" rIns="93287" bIns="46644" anchor="ctr"/>
          <a:lstStyle/>
          <a:p>
            <a:endParaRPr lang="en-US"/>
          </a:p>
        </p:txBody>
      </p:sp>
      <p:sp>
        <p:nvSpPr>
          <p:cNvPr id="73731" name="Rectangle 2"/>
          <p:cNvSpPr txBox="1">
            <a:spLocks noGrp="1" noChangeArrowheads="1"/>
          </p:cNvSpPr>
          <p:nvPr>
            <p:ph type="body"/>
          </p:nvPr>
        </p:nvSpPr>
        <p:spPr>
          <a:xfrm>
            <a:off x="1322196" y="3496299"/>
            <a:ext cx="7266336" cy="3312617"/>
          </a:xfrm>
          <a:noFill/>
          <a:ln/>
        </p:spPr>
        <p:txBody>
          <a:bodyPr wrap="none" lIns="97009" tIns="48504" rIns="97009" bIns="48504" anchor="ctr"/>
          <a:lstStyle/>
          <a:p>
            <a:endParaRPr lang="en-US"/>
          </a:p>
        </p:txBody>
      </p:sp>
    </p:spTree>
    <p:extLst>
      <p:ext uri="{BB962C8B-B14F-4D97-AF65-F5344CB8AC3E}">
        <p14:creationId xmlns:p14="http://schemas.microsoft.com/office/powerpoint/2010/main" val="207627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36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1688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77239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10F1B-C815-4D63-837F-DE9BF80525A3}" type="slidenum">
              <a:rPr lang="en-US" smtClean="0"/>
              <a:t>39</a:t>
            </a:fld>
            <a:endParaRPr lang="en-US"/>
          </a:p>
        </p:txBody>
      </p:sp>
    </p:spTree>
    <p:extLst>
      <p:ext uri="{BB962C8B-B14F-4D97-AF65-F5344CB8AC3E}">
        <p14:creationId xmlns:p14="http://schemas.microsoft.com/office/powerpoint/2010/main" val="824703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42</a:t>
            </a:fld>
            <a:endParaRPr lang="en-US"/>
          </a:p>
        </p:txBody>
      </p:sp>
    </p:spTree>
    <p:extLst>
      <p:ext uri="{BB962C8B-B14F-4D97-AF65-F5344CB8AC3E}">
        <p14:creationId xmlns:p14="http://schemas.microsoft.com/office/powerpoint/2010/main" val="148941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49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11</a:t>
            </a:fld>
            <a:endParaRPr lang="en-US"/>
          </a:p>
        </p:txBody>
      </p:sp>
    </p:spTree>
    <p:extLst>
      <p:ext uri="{BB962C8B-B14F-4D97-AF65-F5344CB8AC3E}">
        <p14:creationId xmlns:p14="http://schemas.microsoft.com/office/powerpoint/2010/main" val="392977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9476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6324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69</a:t>
            </a:fld>
            <a:endParaRPr lang="en-US"/>
          </a:p>
        </p:txBody>
      </p:sp>
    </p:spTree>
    <p:extLst>
      <p:ext uri="{BB962C8B-B14F-4D97-AF65-F5344CB8AC3E}">
        <p14:creationId xmlns:p14="http://schemas.microsoft.com/office/powerpoint/2010/main" val="417922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71</a:t>
            </a:fld>
            <a:endParaRPr lang="en-US"/>
          </a:p>
        </p:txBody>
      </p:sp>
    </p:spTree>
    <p:extLst>
      <p:ext uri="{BB962C8B-B14F-4D97-AF65-F5344CB8AC3E}">
        <p14:creationId xmlns:p14="http://schemas.microsoft.com/office/powerpoint/2010/main" val="354013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72</a:t>
            </a:fld>
            <a:endParaRPr lang="en-US"/>
          </a:p>
        </p:txBody>
      </p:sp>
    </p:spTree>
    <p:extLst>
      <p:ext uri="{BB962C8B-B14F-4D97-AF65-F5344CB8AC3E}">
        <p14:creationId xmlns:p14="http://schemas.microsoft.com/office/powerpoint/2010/main" val="3141705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46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Wall relationship:  power dissipation is proportional to frequency</a:t>
            </a:r>
          </a:p>
          <a:p>
            <a:endParaRPr lang="en-US" dirty="0"/>
          </a:p>
          <a:p>
            <a:r>
              <a:rPr lang="en-US" dirty="0"/>
              <a:t>RISC:  </a:t>
            </a:r>
            <a:r>
              <a:rPr lang="en-US" b="1" dirty="0"/>
              <a:t>large IC</a:t>
            </a:r>
            <a:r>
              <a:rPr lang="en-US" dirty="0"/>
              <a:t>, small CPI</a:t>
            </a:r>
          </a:p>
          <a:p>
            <a:r>
              <a:rPr lang="en-US" dirty="0"/>
              <a:t>CISC:  small IC, </a:t>
            </a:r>
            <a:r>
              <a:rPr lang="en-US" b="1" dirty="0"/>
              <a:t>large CPI</a:t>
            </a:r>
          </a:p>
          <a:p>
            <a:r>
              <a:rPr lang="en-US" dirty="0"/>
              <a:t>Tweaking CPI</a:t>
            </a:r>
            <a:r>
              <a:rPr lang="en-US" baseline="0" dirty="0"/>
              <a:t> – the goal of ILP (but that seems to have exhausted its capabilities: “ILP wall”)</a:t>
            </a:r>
            <a:endParaRPr lang="en-US" dirty="0"/>
          </a:p>
          <a:p>
            <a:endParaRPr lang="en-US" dirty="0"/>
          </a:p>
          <a:p>
            <a:r>
              <a:rPr lang="en-US" dirty="0"/>
              <a:t>Parallel computing:  do more</a:t>
            </a:r>
            <a:r>
              <a:rPr lang="en-US" baseline="0" dirty="0"/>
              <a:t> of this in parallel</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12</a:t>
            </a:fld>
            <a:endParaRPr lang="en-US"/>
          </a:p>
        </p:txBody>
      </p:sp>
    </p:spTree>
    <p:extLst>
      <p:ext uri="{BB962C8B-B14F-4D97-AF65-F5344CB8AC3E}">
        <p14:creationId xmlns:p14="http://schemas.microsoft.com/office/powerpoint/2010/main" val="168907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mn-cs"/>
              </a:rPr>
              <a:t>SPEC</a:t>
            </a:r>
            <a:r>
              <a:rPr lang="en-US" sz="1200" b="0" i="0" kern="1200" dirty="0">
                <a:solidFill>
                  <a:schemeClr val="tx1"/>
                </a:solidFill>
                <a:effectLst/>
                <a:latin typeface="Arial" pitchFamily="34" charset="0"/>
                <a:ea typeface="+mn-ea"/>
                <a:cs typeface="+mn-cs"/>
              </a:rPr>
              <a:t>: Standard Performance Evaluation Corporation (non-profit)</a:t>
            </a:r>
            <a:endParaRPr lang="en-US" b="0" dirty="0"/>
          </a:p>
          <a:p>
            <a:r>
              <a:rPr lang="en-US" dirty="0"/>
              <a:t>Different processors are better at different things.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14</a:t>
            </a:fld>
            <a:endParaRPr lang="en-US"/>
          </a:p>
        </p:txBody>
      </p:sp>
    </p:spTree>
    <p:extLst>
      <p:ext uri="{BB962C8B-B14F-4D97-AF65-F5344CB8AC3E}">
        <p14:creationId xmlns:p14="http://schemas.microsoft.com/office/powerpoint/2010/main" val="1215533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 with CPI=10 : </a:t>
            </a:r>
            <a:r>
              <a:rPr lang="en-US" b="1" dirty="0" err="1"/>
              <a:t>combinatorics</a:t>
            </a:r>
            <a:r>
              <a:rPr lang="en-US" dirty="0"/>
              <a:t>, likely many memory accesses “all over the place”.  </a:t>
            </a:r>
            <a:br>
              <a:rPr lang="en-US" dirty="0"/>
            </a:br>
            <a:r>
              <a:rPr lang="en-US" dirty="0"/>
              <a:t>This segues in the next segment, where we will discuss memory-related</a:t>
            </a:r>
            <a:r>
              <a:rPr lang="en-US" baseline="0" dirty="0"/>
              <a:t> issues.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16</a:t>
            </a:fld>
            <a:endParaRPr lang="en-US"/>
          </a:p>
        </p:txBody>
      </p:sp>
    </p:spTree>
    <p:extLst>
      <p:ext uri="{BB962C8B-B14F-4D97-AF65-F5344CB8AC3E}">
        <p14:creationId xmlns:p14="http://schemas.microsoft.com/office/powerpoint/2010/main" val="142328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SRAM is an integrated circuit</a:t>
            </a:r>
            <a:r>
              <a:rPr lang="en-US" baseline="0" dirty="0"/>
              <a:t> whose elements combine to make up memory arrays.</a:t>
            </a:r>
          </a:p>
          <a:p>
            <a:r>
              <a:rPr lang="en-US" baseline="0" dirty="0"/>
              <a:t>In figure: the memory chip can store 4 million 32 bit data.</a:t>
            </a:r>
          </a:p>
          <a:p>
            <a:r>
              <a:rPr lang="en-US" b="1" baseline="0" dirty="0"/>
              <a:t>For 4 million addresses: 2^22, you need address lines</a:t>
            </a:r>
            <a:r>
              <a:rPr lang="en-US" baseline="0" dirty="0"/>
              <a:t>.</a:t>
            </a:r>
          </a:p>
          <a:p>
            <a:r>
              <a:rPr lang="en-US" baseline="0" dirty="0"/>
              <a:t>Data in/out: 8 + 8</a:t>
            </a:r>
          </a:p>
          <a:p>
            <a:r>
              <a:rPr lang="en-US" baseline="0" dirty="0"/>
              <a:t>Additionally, need 3 control lines (Chip select, Write enable, Output enable)</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20</a:t>
            </a:fld>
            <a:endParaRPr lang="en-US"/>
          </a:p>
        </p:txBody>
      </p:sp>
    </p:spTree>
    <p:extLst>
      <p:ext uri="{BB962C8B-B14F-4D97-AF65-F5344CB8AC3E}">
        <p14:creationId xmlns:p14="http://schemas.microsoft.com/office/powerpoint/2010/main" val="263616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22</a:t>
            </a:fld>
            <a:endParaRPr lang="en-US"/>
          </a:p>
        </p:txBody>
      </p:sp>
    </p:spTree>
    <p:extLst>
      <p:ext uri="{BB962C8B-B14F-4D97-AF65-F5344CB8AC3E}">
        <p14:creationId xmlns:p14="http://schemas.microsoft.com/office/powerpoint/2010/main" val="389944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34">
              <a:defRPr/>
            </a:pPr>
            <a:r>
              <a:rPr lang="en-US" dirty="0"/>
              <a:t>[</a:t>
            </a:r>
            <a:r>
              <a:rPr lang="en-US" dirty="0" err="1"/>
              <a:t>Rauber&amp;Runger</a:t>
            </a:r>
            <a:r>
              <a:rPr lang="en-US" dirty="0"/>
              <a:t>]→ Typical access times are 0.5–2.5 ns (ns = nanoseconds = 10−9 seconds) compared to 50–70 ns for DRAM (values from 2008 [84])</a:t>
            </a:r>
          </a:p>
          <a:p>
            <a:pPr defTabSz="932734">
              <a:defRPr/>
            </a:pPr>
            <a:r>
              <a:rPr lang="en-US" dirty="0"/>
              <a:t>From Rochester (http://www.cs.rochester.edu/~sandhya/csc252/lectures/lecture-storage.pdf):</a:t>
            </a:r>
          </a:p>
          <a:p>
            <a:r>
              <a:rPr lang="en-US" dirty="0"/>
              <a:t>Key features</a:t>
            </a:r>
          </a:p>
          <a:p>
            <a:r>
              <a:rPr lang="en-US" dirty="0"/>
              <a:t>– RAM is packaged as a chip.</a:t>
            </a:r>
          </a:p>
          <a:p>
            <a:r>
              <a:rPr lang="en-US" dirty="0"/>
              <a:t>– Basic storage unit is a cell (one bit per cell).</a:t>
            </a:r>
          </a:p>
          <a:p>
            <a:r>
              <a:rPr lang="en-US" dirty="0"/>
              <a:t>– Multiple RAM chips form a memory.</a:t>
            </a:r>
          </a:p>
          <a:p>
            <a:r>
              <a:rPr lang="en-US" dirty="0"/>
              <a:t>• Static RAM (SRAM)</a:t>
            </a:r>
          </a:p>
          <a:p>
            <a:r>
              <a:rPr lang="en-US" dirty="0"/>
              <a:t>– Each cell stores bit with a six-transistor circuit.</a:t>
            </a:r>
          </a:p>
          <a:p>
            <a:r>
              <a:rPr lang="en-US" dirty="0"/>
              <a:t>– Retains value indefinitely, as long as it is kept powered.</a:t>
            </a:r>
          </a:p>
          <a:p>
            <a:r>
              <a:rPr lang="en-US" dirty="0"/>
              <a:t>– Relatively insensitive to disturbances such as electrical noise.</a:t>
            </a:r>
          </a:p>
          <a:p>
            <a:r>
              <a:rPr lang="en-US" dirty="0"/>
              <a:t>– Faster and more expensive than DRAM.</a:t>
            </a:r>
          </a:p>
          <a:p>
            <a:r>
              <a:rPr lang="en-US" dirty="0"/>
              <a:t>• Dynamic RAM (DRAM)</a:t>
            </a:r>
          </a:p>
          <a:p>
            <a:r>
              <a:rPr lang="en-US" dirty="0"/>
              <a:t>– Each cell stores bit with a capacitor and transistor.</a:t>
            </a:r>
          </a:p>
          <a:p>
            <a:r>
              <a:rPr lang="en-US" dirty="0"/>
              <a:t>– Value must be refreshed every 10-100 </a:t>
            </a:r>
            <a:r>
              <a:rPr lang="en-US" dirty="0" err="1"/>
              <a:t>ms.</a:t>
            </a:r>
            <a:endParaRPr lang="en-US" dirty="0"/>
          </a:p>
          <a:p>
            <a:r>
              <a:rPr lang="en-US" dirty="0"/>
              <a:t>– Sensitive to disturbances.</a:t>
            </a:r>
          </a:p>
          <a:p>
            <a:r>
              <a:rPr lang="en-US" dirty="0"/>
              <a:t>– Slower and cheaper than SRAM.</a:t>
            </a:r>
          </a:p>
        </p:txBody>
      </p:sp>
      <p:sp>
        <p:nvSpPr>
          <p:cNvPr id="4" name="Slide Number Placeholder 3"/>
          <p:cNvSpPr>
            <a:spLocks noGrp="1"/>
          </p:cNvSpPr>
          <p:nvPr>
            <p:ph type="sldNum" sz="quarter" idx="10"/>
          </p:nvPr>
        </p:nvSpPr>
        <p:spPr/>
        <p:txBody>
          <a:bodyPr/>
          <a:lstStyle/>
          <a:p>
            <a:fld id="{A6821D61-D015-4274-B894-314414003888}" type="slidenum">
              <a:rPr lang="en-US" smtClean="0"/>
              <a:pPr/>
              <a:t>23</a:t>
            </a:fld>
            <a:endParaRPr lang="en-US"/>
          </a:p>
        </p:txBody>
      </p:sp>
    </p:spTree>
    <p:extLst>
      <p:ext uri="{BB962C8B-B14F-4D97-AF65-F5344CB8AC3E}">
        <p14:creationId xmlns:p14="http://schemas.microsoft.com/office/powerpoint/2010/main" val="171084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Flash memory: Toshiba (1980)</a:t>
            </a:r>
          </a:p>
          <a:p>
            <a:r>
              <a:rPr lang="en-US" dirty="0"/>
              <a:t>Uses</a:t>
            </a:r>
            <a:r>
              <a:rPr lang="en-US" baseline="0" dirty="0"/>
              <a:t> “floating-gate transistors”</a:t>
            </a:r>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24</a:t>
            </a:fld>
            <a:endParaRPr lang="en-US"/>
          </a:p>
        </p:txBody>
      </p:sp>
    </p:spTree>
    <p:extLst>
      <p:ext uri="{BB962C8B-B14F-4D97-AF65-F5344CB8AC3E}">
        <p14:creationId xmlns:p14="http://schemas.microsoft.com/office/powerpoint/2010/main" val="2800638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932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55253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22970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53610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 id="2147483741" r:id="rId26"/>
    <p:sldLayoutId id="2147483742" r:id="rId27"/>
    <p:sldLayoutId id="2147483743" r:id="rId28"/>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3dincites.com/2018/02/triumph-quantum-mechanics-heart-solid-state-data-storage/"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quoteinvestigator.com/2014/06/28/success/"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jpeg"/><Relationship Id="rId7" Type="http://schemas.openxmlformats.org/officeDocument/2006/relationships/hyperlink" Target="http://www.google.com/url?sa=i&amp;rct=j&amp;q=&amp;esrc=s&amp;source=images&amp;cd=&amp;cad=rja&amp;uact=8&amp;ved=0ahUKEwj93_aDlf_KAhVCXR4KHbAiDIoQjRwIBw&amp;url=http://www.pcmag.com/article2/0,2817,2419884,00.asp&amp;psig=AFQjCNHi1OjG5ApxQhqv_dyCgDMiSF66ZA&amp;ust=1455811067509630"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anandtech.com/show/6993/intel-iris-pro-5200-graphics-review-core-i74950hq-tested/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2021]</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04</a:t>
            </a:r>
          </a:p>
          <a:p>
            <a:r>
              <a:rPr lang="en-US"/>
              <a:t>02/01/2021</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2021</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(3/3)</a:t>
            </a:r>
          </a:p>
        </p:txBody>
      </p:sp>
      <p:sp>
        <p:nvSpPr>
          <p:cNvPr id="3" name="Content Placeholder 2"/>
          <p:cNvSpPr>
            <a:spLocks noGrp="1"/>
          </p:cNvSpPr>
          <p:nvPr>
            <p:ph idx="1"/>
          </p:nvPr>
        </p:nvSpPr>
        <p:spPr/>
        <p:txBody>
          <a:bodyPr/>
          <a:lstStyle/>
          <a:p>
            <a:endParaRPr lang="en-US" sz="2200" dirty="0"/>
          </a:p>
          <a:p>
            <a:r>
              <a:rPr lang="en-US" sz="2000" dirty="0"/>
              <a:t>Clock cycle, cycle, tick – the length of the period for the processor clock</a:t>
            </a:r>
          </a:p>
          <a:p>
            <a:endParaRPr lang="en-US" sz="2000" dirty="0"/>
          </a:p>
          <a:p>
            <a:r>
              <a:rPr lang="en-US" sz="2000" dirty="0"/>
              <a:t>Clock cycle: sets the pace at which the execution proceeds</a:t>
            </a:r>
          </a:p>
          <a:p>
            <a:pPr lvl="1"/>
            <a:r>
              <a:rPr lang="en-US" sz="1600" dirty="0"/>
              <a:t>In a pipeline process, in a perfect scenario, each clock cycle sees the completion of one instruction</a:t>
            </a:r>
          </a:p>
          <a:p>
            <a:endParaRPr lang="en-US" sz="2000" dirty="0"/>
          </a:p>
          <a:p>
            <a:pPr marL="342900" lvl="1" indent="-342900">
              <a:buClr>
                <a:schemeClr val="tx2"/>
              </a:buClr>
            </a:pPr>
            <a:r>
              <a:rPr lang="en-US" dirty="0"/>
              <a:t>A constant value dictated by the frequency at which processor operates</a:t>
            </a:r>
          </a:p>
          <a:p>
            <a:endParaRPr lang="en-US" sz="2000" dirty="0"/>
          </a:p>
          <a:p>
            <a:pPr lvl="1"/>
            <a:r>
              <a:rPr lang="en-US" sz="1800" dirty="0"/>
              <a:t>Examples: </a:t>
            </a:r>
          </a:p>
          <a:p>
            <a:pPr lvl="2"/>
            <a:r>
              <a:rPr lang="en-US" sz="1500" dirty="0"/>
              <a:t>A 1 GHz processor has clock cycle of 1 nanosecond</a:t>
            </a:r>
          </a:p>
          <a:p>
            <a:pPr lvl="2"/>
            <a:r>
              <a:rPr lang="en-US" sz="1500" dirty="0"/>
              <a:t>A 2 GHz processor has clock cycle of 0.5 nanoseconds (500 picoseconds)</a:t>
            </a:r>
          </a:p>
          <a:p>
            <a:pPr lvl="2"/>
            <a:r>
              <a:rPr lang="en-US" sz="1500" dirty="0"/>
              <a:t>This machine I’m using right now: 3.8 GHz (AMD Ryzen 3900) – about 250 picosecond clock cycle</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10</a:t>
            </a:fld>
            <a:endParaRPr lang="en-US" altLang="en-US"/>
          </a:p>
        </p:txBody>
      </p:sp>
    </p:spTree>
    <p:extLst>
      <p:ext uri="{BB962C8B-B14F-4D97-AF65-F5344CB8AC3E}">
        <p14:creationId xmlns:p14="http://schemas.microsoft.com/office/powerpoint/2010/main" val="172555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
        <p:nvSpPr>
          <p:cNvPr id="2" name="Title 1"/>
          <p:cNvSpPr>
            <a:spLocks noGrp="1"/>
          </p:cNvSpPr>
          <p:nvPr>
            <p:ph type="title"/>
          </p:nvPr>
        </p:nvSpPr>
        <p:spPr/>
        <p:txBody>
          <a:bodyPr/>
          <a:lstStyle/>
          <a:p>
            <a:r>
              <a:rPr lang="en-US" dirty="0"/>
              <a:t>The CPU Performance Equation</a:t>
            </a:r>
          </a:p>
        </p:txBody>
      </p:sp>
      <p:sp>
        <p:nvSpPr>
          <p:cNvPr id="3" name="Content Placeholder 2"/>
          <p:cNvSpPr>
            <a:spLocks noGrp="1"/>
          </p:cNvSpPr>
          <p:nvPr>
            <p:ph idx="1"/>
          </p:nvPr>
        </p:nvSpPr>
        <p:spPr/>
        <p:txBody>
          <a:bodyPr/>
          <a:lstStyle/>
          <a:p>
            <a:r>
              <a:rPr lang="en-US" sz="2000" dirty="0"/>
              <a:t>Three ingredients control the amount of time for execution of a program:</a:t>
            </a:r>
          </a:p>
          <a:p>
            <a:pPr lvl="1"/>
            <a:r>
              <a:rPr lang="en-US" sz="1800" dirty="0"/>
              <a:t>Number of instructions that your program has (Instruction Count)</a:t>
            </a:r>
          </a:p>
          <a:p>
            <a:pPr lvl="1"/>
            <a:r>
              <a:rPr lang="en-US" sz="1800" u="sng" dirty="0"/>
              <a:t>Average</a:t>
            </a:r>
            <a:r>
              <a:rPr lang="en-US" sz="1800" dirty="0"/>
              <a:t> number of “clock-cycles per instructions” (CPI)</a:t>
            </a:r>
          </a:p>
          <a:p>
            <a:pPr lvl="1"/>
            <a:r>
              <a:rPr lang="en-US" sz="1800" dirty="0"/>
              <a:t>Clock Cycle Time</a:t>
            </a:r>
          </a:p>
          <a:p>
            <a:endParaRPr lang="en-US" sz="2000" dirty="0"/>
          </a:p>
          <a:p>
            <a:r>
              <a:rPr lang="en-US" sz="2000" dirty="0"/>
              <a:t>The CPU Performance Equation reads:</a:t>
            </a:r>
            <a:br>
              <a:rPr lang="en-US" sz="2000" dirty="0"/>
            </a:br>
            <a:br>
              <a:rPr lang="en-US" sz="2000" dirty="0"/>
            </a:br>
            <a:endParaRPr lang="en-US" sz="2000" dirty="0"/>
          </a:p>
          <a:p>
            <a:r>
              <a:rPr lang="en-US" sz="2000" dirty="0"/>
              <a:t>Alternatively, using the clock rate</a:t>
            </a:r>
          </a:p>
          <a:p>
            <a:pPr marL="0" indent="0">
              <a:buNone/>
              <a:tabLst>
                <a:tab pos="461963" algn="l"/>
              </a:tabLst>
            </a:pPr>
            <a:r>
              <a:rPr lang="en-US" dirty="0"/>
              <a:t>	</a:t>
            </a:r>
          </a:p>
        </p:txBody>
      </p:sp>
      <p:sp>
        <p:nvSpPr>
          <p:cNvPr id="9" name="Slide Number Placeholder 8"/>
          <p:cNvSpPr>
            <a:spLocks noGrp="1"/>
          </p:cNvSpPr>
          <p:nvPr>
            <p:ph type="sldNum" sz="quarter" idx="12"/>
          </p:nvPr>
        </p:nvSpPr>
        <p:spPr/>
        <p:txBody>
          <a:bodyPr/>
          <a:lstStyle/>
          <a:p>
            <a:fld id="{04A7C484-7E24-447E-8CB0-5149A4D34DEF}" type="slidenum">
              <a:rPr lang="en-US" altLang="en-US" smtClean="0"/>
              <a:pPr/>
              <a:t>11</a:t>
            </a:fld>
            <a:endParaRPr lang="en-US" altLang="en-US"/>
          </a:p>
        </p:txBody>
      </p:sp>
      <mc:AlternateContent xmlns:mc="http://schemas.openxmlformats.org/markup-compatibility/2006">
        <mc:Choice xmlns:a14="http://schemas.microsoft.com/office/drawing/2010/main" Requires="a14">
          <p:sp>
            <p:nvSpPr>
              <p:cNvPr id="4" name="TextBox 3"/>
              <p:cNvSpPr txBox="1"/>
              <p:nvPr/>
            </p:nvSpPr>
            <p:spPr>
              <a:xfrm>
                <a:off x="3203609" y="5143901"/>
                <a:ext cx="509113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num>
                        <m:den>
                          <m:r>
                            <a:rPr lang="en-US" i="1">
                              <a:solidFill>
                                <a:srgbClr val="00B050"/>
                              </a:solidFill>
                              <a:latin typeface="Cambria Math" panose="02040503050406030204" pitchFamily="18" charset="0"/>
                            </a:rPr>
                            <m:t>𝐶𝑙𝑜𝑐𝑘</m:t>
                          </m:r>
                          <m:r>
                            <a:rPr lang="en-US" i="1">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𝑅𝑎𝑡𝑒</m:t>
                          </m:r>
                        </m:den>
                      </m:f>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3203609" y="5143901"/>
                <a:ext cx="5091137" cy="5186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681702" y="3257269"/>
                <a:ext cx="7122976"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r>
                      <a:rPr lang="en-US" i="1">
                        <a:solidFill>
                          <a:srgbClr val="0070C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𝐶𝑙𝑜𝑐𝑘</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𝐶𝑦𝑐𝑙𝑒</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𝑇𝑖𝑚𝑒</m:t>
                    </m:r>
                  </m:oMath>
                </a14:m>
                <a:r>
                  <a:rPr lang="en-US" dirty="0">
                    <a:solidFill>
                      <a:srgbClr val="00B050"/>
                    </a:solidFill>
                  </a:rPr>
                  <a:t> </a:t>
                </a:r>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4681702" y="3257269"/>
                <a:ext cx="7122976" cy="276999"/>
              </a:xfrm>
              <a:prstGeom prst="rect">
                <a:avLst/>
              </a:prstGeom>
              <a:blipFill>
                <a:blip r:embed="rId4"/>
                <a:stretch>
                  <a:fillRect l="-1199" t="-2174" b="-32609"/>
                </a:stretch>
              </a:blipFill>
            </p:spPr>
            <p:txBody>
              <a:bodyPr/>
              <a:lstStyle/>
              <a:p>
                <a:r>
                  <a:rPr lang="en-US">
                    <a:noFill/>
                  </a:rPr>
                  <a:t> </a:t>
                </a:r>
              </a:p>
            </p:txBody>
          </p:sp>
        </mc:Fallback>
      </mc:AlternateContent>
    </p:spTree>
    <p:extLst>
      <p:ext uri="{BB962C8B-B14F-4D97-AF65-F5344CB8AC3E}">
        <p14:creationId xmlns:p14="http://schemas.microsoft.com/office/powerpoint/2010/main" val="10698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CPU Performance: How can we improve it?</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To improve performance the product of three factors should be reduced</a:t>
            </a:r>
          </a:p>
          <a:p>
            <a:pPr lvl="1"/>
            <a:endParaRPr lang="en-US" sz="1600" dirty="0"/>
          </a:p>
          <a:p>
            <a:endParaRPr lang="en-US" sz="2000" dirty="0"/>
          </a:p>
          <a:p>
            <a:r>
              <a:rPr lang="en-US" sz="2000" dirty="0"/>
              <a:t>For a long time, we’ve piggy backed on “let’s increase the frequency”; i.e., reduce </a:t>
            </a:r>
            <a:r>
              <a:rPr lang="en-US" sz="2000" dirty="0">
                <a:solidFill>
                  <a:srgbClr val="00B050"/>
                </a:solidFill>
              </a:rPr>
              <a:t>Clock Cycle Time</a:t>
            </a:r>
          </a:p>
          <a:p>
            <a:pPr lvl="1"/>
            <a:r>
              <a:rPr lang="en-US" sz="1800" dirty="0">
                <a:solidFill>
                  <a:srgbClr val="000000"/>
                </a:solidFill>
              </a:rPr>
              <a:t>We eventually hit a wall this way </a:t>
            </a:r>
            <a:r>
              <a:rPr lang="en-US" sz="1800" dirty="0"/>
              <a:t>(the “Power Wall”)</a:t>
            </a:r>
          </a:p>
          <a:p>
            <a:pPr lvl="1"/>
            <a:endParaRPr lang="en-US" sz="1800" dirty="0"/>
          </a:p>
          <a:p>
            <a:endParaRPr lang="en-US" sz="2000" dirty="0"/>
          </a:p>
          <a:p>
            <a:r>
              <a:rPr lang="en-US" sz="2000" dirty="0"/>
              <a:t>As repeatedly demonstrated in practice, reducing the </a:t>
            </a:r>
            <a:r>
              <a:rPr lang="en-US" sz="2000" dirty="0">
                <a:solidFill>
                  <a:srgbClr val="FFA54B"/>
                </a:solidFill>
              </a:rPr>
              <a:t>Instruction Count</a:t>
            </a:r>
            <a:r>
              <a:rPr lang="en-US" sz="2000" dirty="0"/>
              <a:t> (IC) often times leads to an increase in </a:t>
            </a:r>
            <a:r>
              <a:rPr lang="en-US" sz="2000" dirty="0">
                <a:solidFill>
                  <a:srgbClr val="0070C0"/>
                </a:solidFill>
              </a:rPr>
              <a:t>CPI</a:t>
            </a:r>
            <a:r>
              <a:rPr lang="en-US" sz="2000" dirty="0"/>
              <a:t>.  And the other way around.</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12</a:t>
            </a:fld>
            <a:endParaRPr lang="en-US" altLang="en-US"/>
          </a:p>
        </p:txBody>
      </p:sp>
      <mc:AlternateContent xmlns:mc="http://schemas.openxmlformats.org/markup-compatibility/2006">
        <mc:Choice xmlns:a14="http://schemas.microsoft.com/office/drawing/2010/main" Requires="a14">
          <p:sp>
            <p:nvSpPr>
              <p:cNvPr id="4" name="Rectangle 3"/>
              <p:cNvSpPr/>
              <p:nvPr/>
            </p:nvSpPr>
            <p:spPr>
              <a:xfrm>
                <a:off x="2160300" y="1173529"/>
                <a:ext cx="793496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𝐶𝑃𝑈</m:t>
                    </m:r>
                    <m:r>
                      <a:rPr lang="en-US" i="1">
                        <a:latin typeface="Cambria Math" panose="02040503050406030204" pitchFamily="18" charset="0"/>
                      </a:rPr>
                      <m:t> </m:t>
                    </m:r>
                    <m:r>
                      <a:rPr lang="en-US" i="1">
                        <a:latin typeface="Cambria Math" panose="02040503050406030204" pitchFamily="18" charset="0"/>
                      </a:rPr>
                      <m:t>𝐸𝑥𝑒𝑐𝑢𝑡𝑖𝑜𝑛</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a:rPr lang="en-US" i="1">
                        <a:solidFill>
                          <a:srgbClr val="FF9933"/>
                        </a:solidFill>
                        <a:latin typeface="Cambria Math" panose="02040503050406030204" pitchFamily="18" charset="0"/>
                      </a:rPr>
                      <m:t>𝐼𝑛𝑠𝑡𝑟𝑢𝑐𝑡𝑖𝑜𝑛</m:t>
                    </m:r>
                    <m:r>
                      <a:rPr lang="en-US" i="1">
                        <a:solidFill>
                          <a:srgbClr val="FF9933"/>
                        </a:solidFill>
                        <a:latin typeface="Cambria Math" panose="02040503050406030204" pitchFamily="18" charset="0"/>
                      </a:rPr>
                      <m:t> </m:t>
                    </m:r>
                    <m:r>
                      <a:rPr lang="en-US" i="1">
                        <a:solidFill>
                          <a:srgbClr val="FF9933"/>
                        </a:solidFill>
                        <a:latin typeface="Cambria Math" panose="02040503050406030204" pitchFamily="18" charset="0"/>
                      </a:rPr>
                      <m:t>𝐶𝑜𝑢𝑛𝑡</m:t>
                    </m:r>
                    <m:r>
                      <a:rPr lang="en-US" i="1">
                        <a:solidFill>
                          <a:srgbClr val="FF9933"/>
                        </a:solidFill>
                        <a:latin typeface="Cambria Math" panose="02040503050406030204" pitchFamily="18" charset="0"/>
                      </a:rPr>
                      <m:t> ×</m:t>
                    </m:r>
                    <m:r>
                      <a:rPr lang="en-US" i="1">
                        <a:solidFill>
                          <a:srgbClr val="0070C0"/>
                        </a:solidFill>
                        <a:latin typeface="Cambria Math" panose="02040503050406030204" pitchFamily="18" charset="0"/>
                        <a:ea typeface="Cambria Math" panose="02040503050406030204" pitchFamily="18" charset="0"/>
                      </a:rPr>
                      <m:t>𝐶𝑃𝐼</m:t>
                    </m:r>
                    <m:r>
                      <a:rPr lang="en-US" i="1">
                        <a:solidFill>
                          <a:srgbClr val="0070C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𝐶𝑙𝑜𝑐𝑘</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𝐶𝑦𝑐𝑙𝑒</m:t>
                    </m:r>
                    <m:r>
                      <a:rPr lang="en-US" i="1">
                        <a:solidFill>
                          <a:srgbClr val="00B050"/>
                        </a:solidFill>
                        <a:latin typeface="Cambria Math" panose="02040503050406030204" pitchFamily="18" charset="0"/>
                        <a:ea typeface="Cambria Math" panose="02040503050406030204" pitchFamily="18" charset="0"/>
                      </a:rPr>
                      <m:t> </m:t>
                    </m:r>
                    <m:r>
                      <a:rPr lang="en-US" i="1">
                        <a:solidFill>
                          <a:srgbClr val="00B050"/>
                        </a:solidFill>
                        <a:latin typeface="Cambria Math" panose="02040503050406030204" pitchFamily="18" charset="0"/>
                        <a:ea typeface="Cambria Math" panose="02040503050406030204" pitchFamily="18" charset="0"/>
                      </a:rPr>
                      <m:t>𝑇𝑖𝑚𝑒</m:t>
                    </m:r>
                  </m:oMath>
                </a14:m>
                <a:r>
                  <a:rPr lang="en-US" dirty="0">
                    <a:solidFill>
                      <a:srgbClr val="00B050"/>
                    </a:solidFill>
                  </a:rPr>
                  <a:t> </a:t>
                </a:r>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2160300" y="1173529"/>
                <a:ext cx="7934960" cy="369332"/>
              </a:xfrm>
              <a:prstGeom prst="rect">
                <a:avLst/>
              </a:prstGeom>
              <a:blipFill>
                <a:blip r:embed="rId3"/>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157442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Trip: Revisiting, RISC or CISC?</a:t>
            </a:r>
          </a:p>
        </p:txBody>
      </p:sp>
      <p:sp>
        <p:nvSpPr>
          <p:cNvPr id="3" name="Content Placeholder 2"/>
          <p:cNvSpPr>
            <a:spLocks noGrp="1"/>
          </p:cNvSpPr>
          <p:nvPr>
            <p:ph idx="1"/>
          </p:nvPr>
        </p:nvSpPr>
        <p:spPr/>
        <p:txBody>
          <a:bodyPr/>
          <a:lstStyle/>
          <a:p>
            <a:endParaRPr lang="en-US" sz="2000" dirty="0"/>
          </a:p>
          <a:p>
            <a:r>
              <a:rPr lang="en-US" sz="2000" dirty="0"/>
              <a:t>Ongoing argument – whether RISC or CISC is the better ISA</a:t>
            </a:r>
          </a:p>
          <a:p>
            <a:endParaRPr lang="en-US" sz="2000" dirty="0"/>
          </a:p>
          <a:p>
            <a:r>
              <a:rPr lang="en-US" sz="2000" dirty="0"/>
              <a:t>The former is simple and therefore can be optimized easily.  Yet it requires a large number of instructions to accomplish something in your C code</a:t>
            </a:r>
          </a:p>
          <a:p>
            <a:pPr lvl="1"/>
            <a:r>
              <a:rPr lang="en-US" sz="1600" dirty="0"/>
              <a:t>High IC but low CPI</a:t>
            </a:r>
          </a:p>
          <a:p>
            <a:endParaRPr lang="en-US" sz="2000" dirty="0"/>
          </a:p>
          <a:p>
            <a:r>
              <a:rPr lang="en-US" sz="2000" dirty="0"/>
              <a:t>The latter is complex, but instructions are expressive. Leads to few but expensive instructions to accomplish something in your C code</a:t>
            </a:r>
          </a:p>
          <a:p>
            <a:pPr lvl="1"/>
            <a:r>
              <a:rPr lang="en-US" sz="1600" dirty="0"/>
              <a:t>Low IC but high CPI</a:t>
            </a:r>
          </a:p>
          <a:p>
            <a:endParaRPr lang="en-US" sz="2000" dirty="0"/>
          </a:p>
          <a:p>
            <a:r>
              <a:rPr lang="en-US" sz="2000" dirty="0"/>
              <a:t>Specific example: ARM vs. x86</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13</a:t>
            </a:fld>
            <a:endParaRPr lang="en-US" altLang="en-US"/>
          </a:p>
        </p:txBody>
      </p:sp>
    </p:spTree>
    <p:extLst>
      <p:ext uri="{BB962C8B-B14F-4D97-AF65-F5344CB8AC3E}">
        <p14:creationId xmlns:p14="http://schemas.microsoft.com/office/powerpoint/2010/main" val="321237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 CPU Benchmarks</a:t>
            </a:r>
          </a:p>
        </p:txBody>
      </p:sp>
      <p:sp>
        <p:nvSpPr>
          <p:cNvPr id="3" name="Content Placeholder 2"/>
          <p:cNvSpPr>
            <a:spLocks noGrp="1"/>
          </p:cNvSpPr>
          <p:nvPr>
            <p:ph idx="1"/>
          </p:nvPr>
        </p:nvSpPr>
        <p:spPr/>
        <p:txBody>
          <a:bodyPr/>
          <a:lstStyle/>
          <a:p>
            <a:endParaRPr lang="en-US" sz="1800" dirty="0"/>
          </a:p>
          <a:p>
            <a:r>
              <a:rPr lang="en-US" sz="1800" dirty="0"/>
              <a:t>Benchmarks help us understand what processor does well what</a:t>
            </a:r>
          </a:p>
          <a:p>
            <a:pPr lvl="2"/>
            <a:endParaRPr lang="en-US" sz="1200" dirty="0"/>
          </a:p>
          <a:p>
            <a:pPr lvl="2"/>
            <a:endParaRPr lang="en-US" sz="1200" dirty="0"/>
          </a:p>
          <a:p>
            <a:r>
              <a:rPr lang="en-US" sz="1800" dirty="0"/>
              <a:t>Idea: gather a collection of programs that use a good mix of instructions and flex the muscles of a chip</a:t>
            </a:r>
          </a:p>
          <a:p>
            <a:pPr lvl="2"/>
            <a:endParaRPr lang="en-US" sz="1200" dirty="0"/>
          </a:p>
          <a:p>
            <a:pPr lvl="2"/>
            <a:endParaRPr lang="en-US" sz="1200" dirty="0"/>
          </a:p>
          <a:p>
            <a:r>
              <a:rPr lang="en-US" sz="1800" dirty="0"/>
              <a:t>The “collection of programs”: </a:t>
            </a:r>
          </a:p>
          <a:p>
            <a:pPr lvl="1"/>
            <a:r>
              <a:rPr lang="en-US" sz="1400" dirty="0"/>
              <a:t>Should be non-trivial and widely used</a:t>
            </a:r>
          </a:p>
          <a:p>
            <a:pPr lvl="1"/>
            <a:r>
              <a:rPr lang="en-US" sz="1400" dirty="0"/>
              <a:t>Should be as objective as possible: not favor a chip manufacturer at the expense of another one</a:t>
            </a:r>
          </a:p>
          <a:p>
            <a:pPr lvl="1"/>
            <a:r>
              <a:rPr lang="en-US" sz="1400" dirty="0"/>
              <a:t>Example: a compiler is used extensively, so it makes sense to have it included in the benchmark</a:t>
            </a:r>
          </a:p>
          <a:p>
            <a:pPr lvl="2"/>
            <a:endParaRPr lang="en-US" sz="1200" dirty="0"/>
          </a:p>
          <a:p>
            <a:pPr lvl="2"/>
            <a:endParaRPr lang="en-US" sz="1200" dirty="0"/>
          </a:p>
          <a:p>
            <a:r>
              <a:rPr lang="en-US" sz="1800" dirty="0"/>
              <a:t>Two common benchmarks:</a:t>
            </a:r>
          </a:p>
          <a:p>
            <a:pPr lvl="1"/>
            <a:r>
              <a:rPr lang="en-US" sz="1400" dirty="0"/>
              <a:t>Tied to programs dominated by floating point operations: CFP2006</a:t>
            </a:r>
          </a:p>
          <a:p>
            <a:pPr lvl="1"/>
            <a:r>
              <a:rPr lang="en-US" sz="1400" dirty="0"/>
              <a:t>Tied to programs dominated by integer arithmetic: CINT2006</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14</a:t>
            </a:fld>
            <a:endParaRPr lang="en-US" altLang="en-US"/>
          </a:p>
        </p:txBody>
      </p:sp>
    </p:spTree>
    <p:extLst>
      <p:ext uri="{BB962C8B-B14F-4D97-AF65-F5344CB8AC3E}">
        <p14:creationId xmlns:p14="http://schemas.microsoft.com/office/powerpoint/2010/main" val="2248132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 CPU Benchmark: </a:t>
            </a:r>
            <a:r>
              <a:rPr lang="en-US" sz="2800" dirty="0"/>
              <a:t>Example, highlights AMD performance</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15</a:t>
            </a:fld>
            <a:endParaRPr lang="en-US" altLang="en-US"/>
          </a:p>
        </p:txBody>
      </p:sp>
      <p:graphicFrame>
        <p:nvGraphicFramePr>
          <p:cNvPr id="5" name="Content Placeholder 4"/>
          <p:cNvGraphicFramePr>
            <a:graphicFrameLocks noGrp="1" noChangeAspect="1"/>
          </p:cNvGraphicFramePr>
          <p:nvPr>
            <p:ph idx="4294967295"/>
          </p:nvPr>
        </p:nvGraphicFramePr>
        <p:xfrm>
          <a:off x="1289957" y="2226871"/>
          <a:ext cx="8955715" cy="3390158"/>
        </p:xfrm>
        <a:graphic>
          <a:graphicData uri="http://schemas.openxmlformats.org/drawingml/2006/table">
            <a:tbl>
              <a:tblPr firstRow="1" bandRow="1"/>
              <a:tblGrid>
                <a:gridCol w="2148716">
                  <a:extLst>
                    <a:ext uri="{9D8B030D-6E8A-4147-A177-3AD203B41FA5}">
                      <a16:colId xmlns:a16="http://schemas.microsoft.com/office/drawing/2014/main" val="20000"/>
                    </a:ext>
                  </a:extLst>
                </a:gridCol>
                <a:gridCol w="1257517">
                  <a:extLst>
                    <a:ext uri="{9D8B030D-6E8A-4147-A177-3AD203B41FA5}">
                      <a16:colId xmlns:a16="http://schemas.microsoft.com/office/drawing/2014/main" val="20001"/>
                    </a:ext>
                  </a:extLst>
                </a:gridCol>
                <a:gridCol w="1497176">
                  <a:extLst>
                    <a:ext uri="{9D8B030D-6E8A-4147-A177-3AD203B41FA5}">
                      <a16:colId xmlns:a16="http://schemas.microsoft.com/office/drawing/2014/main" val="20002"/>
                    </a:ext>
                  </a:extLst>
                </a:gridCol>
                <a:gridCol w="697102">
                  <a:extLst>
                    <a:ext uri="{9D8B030D-6E8A-4147-A177-3AD203B41FA5}">
                      <a16:colId xmlns:a16="http://schemas.microsoft.com/office/drawing/2014/main" val="20003"/>
                    </a:ext>
                  </a:extLst>
                </a:gridCol>
                <a:gridCol w="1632951">
                  <a:extLst>
                    <a:ext uri="{9D8B030D-6E8A-4147-A177-3AD203B41FA5}">
                      <a16:colId xmlns:a16="http://schemas.microsoft.com/office/drawing/2014/main" val="20004"/>
                    </a:ext>
                  </a:extLst>
                </a:gridCol>
                <a:gridCol w="1722253">
                  <a:extLst>
                    <a:ext uri="{9D8B030D-6E8A-4147-A177-3AD203B41FA5}">
                      <a16:colId xmlns:a16="http://schemas.microsoft.com/office/drawing/2014/main" val="20005"/>
                    </a:ext>
                  </a:extLst>
                </a:gridCol>
              </a:tblGrid>
              <a:tr h="225076">
                <a:tc gridSpan="2">
                  <a:txBody>
                    <a:bodyPr/>
                    <a:lstStyle/>
                    <a:p>
                      <a:pPr marL="0" marR="0" algn="ctr">
                        <a:lnSpc>
                          <a:spcPct val="115000"/>
                        </a:lnSpc>
                        <a:spcBef>
                          <a:spcPts val="0"/>
                        </a:spcBef>
                        <a:spcAft>
                          <a:spcPts val="1000"/>
                        </a:spcAft>
                      </a:pPr>
                      <a:r>
                        <a:rPr lang="en-US" sz="1100" b="1" dirty="0">
                          <a:effectLst/>
                          <a:latin typeface="Calibri"/>
                          <a:ea typeface="Calibri"/>
                          <a:cs typeface="Times New Roman"/>
                        </a:rPr>
                        <a:t>CINT2006 Programs</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gridSpan="4">
                  <a:txBody>
                    <a:bodyPr/>
                    <a:lstStyle/>
                    <a:p>
                      <a:pPr marL="0" marR="0" algn="ctr">
                        <a:lnSpc>
                          <a:spcPct val="115000"/>
                        </a:lnSpc>
                        <a:spcBef>
                          <a:spcPts val="0"/>
                        </a:spcBef>
                        <a:spcAft>
                          <a:spcPts val="1000"/>
                        </a:spcAft>
                      </a:pPr>
                      <a:r>
                        <a:rPr lang="en-US" sz="1100" b="1" dirty="0">
                          <a:effectLst/>
                          <a:latin typeface="Calibri"/>
                          <a:ea typeface="Calibri"/>
                          <a:cs typeface="Times New Roman"/>
                        </a:rPr>
                        <a:t>AMD Opteron X4 – 2356 (Barcelona)</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4170">
                <a:tc>
                  <a:txBody>
                    <a:bodyPr/>
                    <a:lstStyle/>
                    <a:p>
                      <a:pPr marL="0" marR="0" algn="ctr">
                        <a:lnSpc>
                          <a:spcPct val="115000"/>
                        </a:lnSpc>
                        <a:spcBef>
                          <a:spcPts val="0"/>
                        </a:spcBef>
                        <a:spcAft>
                          <a:spcPts val="1000"/>
                        </a:spcAft>
                      </a:pPr>
                      <a:r>
                        <a:rPr lang="en-US" sz="1100" b="1">
                          <a:effectLst/>
                          <a:latin typeface="Calibri"/>
                          <a:ea typeface="Calibri"/>
                          <a:cs typeface="Times New Roman"/>
                        </a:rPr>
                        <a:t>Description</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Name</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Instruction count</a:t>
                      </a:r>
                      <a:br>
                        <a:rPr lang="en-US" sz="1100" b="1">
                          <a:effectLst/>
                          <a:latin typeface="Calibri"/>
                          <a:ea typeface="Calibri"/>
                          <a:cs typeface="Times New Roman"/>
                        </a:rPr>
                      </a:br>
                      <a:r>
                        <a:rPr lang="en-US" sz="1100" b="1">
                          <a:effectLst/>
                          <a:latin typeface="Calibri"/>
                          <a:ea typeface="Calibri"/>
                          <a:cs typeface="Times New Roman"/>
                        </a:rPr>
                        <a:t>[</a:t>
                      </a:r>
                      <a:r>
                        <a:rPr lang="en-US" sz="1100" b="1">
                          <a:effectLst/>
                          <a:latin typeface="Cambria Math"/>
                          <a:ea typeface="Calibri"/>
                          <a:cs typeface="Times New Roman"/>
                        </a:rPr>
                        <a:t>×</a:t>
                      </a:r>
                      <a:r>
                        <a:rPr lang="en-US" sz="1100" b="1">
                          <a:effectLst/>
                          <a:latin typeface="Calibri"/>
                          <a:ea typeface="Calibri"/>
                          <a:cs typeface="Times New Roman"/>
                        </a:rPr>
                        <a:t>10</a:t>
                      </a:r>
                      <a:r>
                        <a:rPr lang="en-US" sz="1100" b="1" baseline="30000">
                          <a:effectLst/>
                          <a:latin typeface="Calibri"/>
                          <a:ea typeface="Calibri"/>
                          <a:cs typeface="Times New Roman"/>
                        </a:rPr>
                        <a:t>9</a:t>
                      </a:r>
                      <a:r>
                        <a:rPr lang="en-US" sz="1100" b="1">
                          <a:effectLst/>
                          <a:latin typeface="Calibri"/>
                          <a:ea typeface="Calibri"/>
                          <a:cs typeface="Times New Roman"/>
                        </a:rPr>
                        <a:t>]</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CPI</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a:effectLst/>
                          <a:latin typeface="Calibri"/>
                          <a:ea typeface="Calibri"/>
                          <a:cs typeface="Times New Roman"/>
                        </a:rPr>
                        <a:t>Clock Cycle Time</a:t>
                      </a:r>
                      <a:br>
                        <a:rPr lang="en-US" sz="1100" b="1">
                          <a:effectLst/>
                          <a:latin typeface="Calibri"/>
                          <a:ea typeface="Calibri"/>
                          <a:cs typeface="Times New Roman"/>
                        </a:rPr>
                      </a:br>
                      <a:r>
                        <a:rPr lang="en-US" sz="1100" b="1">
                          <a:effectLst/>
                          <a:latin typeface="Calibri"/>
                          <a:ea typeface="Calibri"/>
                          <a:cs typeface="Times New Roman"/>
                        </a:rPr>
                        <a:t>[seconds ×10</a:t>
                      </a:r>
                      <a:r>
                        <a:rPr lang="en-US" sz="1100" b="1" baseline="30000">
                          <a:effectLst/>
                          <a:latin typeface="Calibri"/>
                          <a:ea typeface="Calibri"/>
                          <a:cs typeface="Times New Roman"/>
                        </a:rPr>
                        <a:t>-9</a:t>
                      </a:r>
                      <a:r>
                        <a:rPr lang="en-US" sz="1100" b="1">
                          <a:effectLst/>
                          <a:latin typeface="Calibri"/>
                          <a:ea typeface="Calibri"/>
                          <a:cs typeface="Times New Roman"/>
                        </a:rPr>
                        <a:t>]</a:t>
                      </a:r>
                      <a:endParaRPr lang="en-US" sz="110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lnSpc>
                          <a:spcPct val="115000"/>
                        </a:lnSpc>
                        <a:spcBef>
                          <a:spcPts val="0"/>
                        </a:spcBef>
                        <a:spcAft>
                          <a:spcPts val="1000"/>
                        </a:spcAft>
                      </a:pPr>
                      <a:r>
                        <a:rPr lang="en-US" sz="1100" b="1" dirty="0">
                          <a:effectLst/>
                          <a:latin typeface="Calibri"/>
                          <a:ea typeface="Calibri"/>
                          <a:cs typeface="Times New Roman"/>
                        </a:rPr>
                        <a:t>CPU Exec. Time</a:t>
                      </a:r>
                      <a:br>
                        <a:rPr lang="en-US" sz="1100" b="1" dirty="0">
                          <a:effectLst/>
                          <a:latin typeface="Calibri"/>
                          <a:ea typeface="Calibri"/>
                          <a:cs typeface="Times New Roman"/>
                        </a:rPr>
                      </a:br>
                      <a:r>
                        <a:rPr lang="en-US" sz="1100" b="1" dirty="0">
                          <a:effectLst/>
                          <a:latin typeface="Calibri"/>
                          <a:ea typeface="Calibri"/>
                          <a:cs typeface="Times New Roman"/>
                        </a:rPr>
                        <a:t>[seconds]</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Interpreted string processing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perl</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2118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0.75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637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5076">
                <a:tc>
                  <a:txBody>
                    <a:bodyPr/>
                    <a:lstStyle/>
                    <a:p>
                      <a:pPr marL="0" marR="0" algn="ctr">
                        <a:lnSpc>
                          <a:spcPct val="115000"/>
                        </a:lnSpc>
                        <a:spcBef>
                          <a:spcPts val="0"/>
                        </a:spcBef>
                        <a:spcAft>
                          <a:spcPts val="1000"/>
                        </a:spcAft>
                      </a:pPr>
                      <a:r>
                        <a:rPr lang="en-US" sz="1100" dirty="0">
                          <a:effectLst/>
                          <a:latin typeface="Calibri"/>
                          <a:ea typeface="Calibri"/>
                          <a:cs typeface="Times New Roman"/>
                        </a:rPr>
                        <a:t>Block-sorting compression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bzip2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2389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817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GNU C compiler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gcc</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1.72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724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5076">
                <a:tc>
                  <a:txBody>
                    <a:bodyPr/>
                    <a:lstStyle/>
                    <a:p>
                      <a:pPr marL="0" marR="0" algn="ctr">
                        <a:lnSpc>
                          <a:spcPct val="115000"/>
                        </a:lnSpc>
                        <a:spcBef>
                          <a:spcPts val="0"/>
                        </a:spcBef>
                        <a:spcAft>
                          <a:spcPts val="1000"/>
                        </a:spcAft>
                      </a:pPr>
                      <a:r>
                        <a:rPr lang="en-US" sz="1100" dirty="0">
                          <a:effectLst/>
                          <a:latin typeface="Calibri"/>
                          <a:ea typeface="Calibri"/>
                          <a:cs typeface="Times New Roman"/>
                        </a:rPr>
                        <a:t>Combinational optimization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mcf</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336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1,345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Go game (AI)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go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1658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721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Search gene sequence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hmmer</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2783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Chess game (AI)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sjeng</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2176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0.96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837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Quantum computer simulation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libquantum</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1.61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1,047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Video compression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h264avc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3102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0.80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993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Discrete event simulation library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omnitpp</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587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690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Games/path finding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aster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1082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1.79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773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5076">
                <a:tc>
                  <a:txBody>
                    <a:bodyPr/>
                    <a:lstStyle/>
                    <a:p>
                      <a:pPr marL="0" marR="0" algn="ctr">
                        <a:lnSpc>
                          <a:spcPct val="115000"/>
                        </a:lnSpc>
                        <a:spcBef>
                          <a:spcPts val="0"/>
                        </a:spcBef>
                        <a:spcAft>
                          <a:spcPts val="1000"/>
                        </a:spcAft>
                      </a:pPr>
                      <a:r>
                        <a:rPr lang="en-US" sz="1100">
                          <a:effectLst/>
                          <a:latin typeface="Calibri"/>
                          <a:ea typeface="Calibri"/>
                          <a:cs typeface="Times New Roman"/>
                        </a:rPr>
                        <a:t>XML parsing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err="1">
                          <a:effectLst/>
                          <a:latin typeface="Calibri"/>
                          <a:ea typeface="Calibri"/>
                          <a:cs typeface="Times New Roman"/>
                        </a:rPr>
                        <a:t>xatancbmk</a:t>
                      </a:r>
                      <a:endParaRPr lang="en-US" sz="1100" dirty="0">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1058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2.70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a:effectLst/>
                          <a:latin typeface="Calibri"/>
                          <a:ea typeface="Calibri"/>
                          <a:cs typeface="Times New Roman"/>
                        </a:rPr>
                        <a:t>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100" dirty="0">
                          <a:effectLst/>
                          <a:latin typeface="Calibri"/>
                          <a:ea typeface="Calibri"/>
                          <a:cs typeface="Times New Roman"/>
                        </a:rPr>
                        <a:t>1,143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8" name="Rectangle 7"/>
          <p:cNvSpPr/>
          <p:nvPr/>
        </p:nvSpPr>
        <p:spPr>
          <a:xfrm>
            <a:off x="99605"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236264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 CPU Benchmark: Example, wrap up</a:t>
            </a:r>
          </a:p>
        </p:txBody>
      </p:sp>
      <p:sp>
        <p:nvSpPr>
          <p:cNvPr id="3" name="Content Placeholder 2"/>
          <p:cNvSpPr>
            <a:spLocks noGrp="1"/>
          </p:cNvSpPr>
          <p:nvPr>
            <p:ph idx="1"/>
          </p:nvPr>
        </p:nvSpPr>
        <p:spPr/>
        <p:txBody>
          <a:bodyPr/>
          <a:lstStyle/>
          <a:p>
            <a:pPr lvl="1"/>
            <a:endParaRPr lang="en-US" sz="2400" dirty="0"/>
          </a:p>
          <a:p>
            <a:pPr lvl="1"/>
            <a:endParaRPr lang="en-US" sz="2400" dirty="0"/>
          </a:p>
          <a:p>
            <a:pPr lvl="1"/>
            <a:r>
              <a:rPr lang="en-US" sz="2400" dirty="0"/>
              <a:t>There are programs for which the CPI is less than 1.</a:t>
            </a:r>
          </a:p>
          <a:p>
            <a:pPr lvl="2"/>
            <a:r>
              <a:rPr lang="en-US" sz="2000" dirty="0"/>
              <a:t>Suggests that multiple issue is at play</a:t>
            </a:r>
          </a:p>
          <a:p>
            <a:pPr lvl="1"/>
            <a:endParaRPr lang="en-US" sz="2400" dirty="0"/>
          </a:p>
          <a:p>
            <a:pPr lvl="1"/>
            <a:endParaRPr lang="en-US" sz="2400" dirty="0"/>
          </a:p>
          <a:p>
            <a:pPr lvl="1"/>
            <a:r>
              <a:rPr lang="en-US" sz="2400" dirty="0"/>
              <a:t>Why are there programs with CPI of 10?</a:t>
            </a:r>
          </a:p>
          <a:p>
            <a:pPr lvl="2"/>
            <a:r>
              <a:rPr lang="en-US" sz="2000" dirty="0"/>
              <a:t>The pipeline stalls a lot, most likely due to repeated cache misses and system memory transactions</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16</a:t>
            </a:fld>
            <a:endParaRPr lang="en-US" altLang="en-US"/>
          </a:p>
        </p:txBody>
      </p:sp>
      <p:sp>
        <p:nvSpPr>
          <p:cNvPr id="8" name="Rectangle 7"/>
          <p:cNvSpPr/>
          <p:nvPr/>
        </p:nvSpPr>
        <p:spPr>
          <a:xfrm>
            <a:off x="147344" y="6575370"/>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120274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common sense observation</a:t>
            </a:r>
          </a:p>
        </p:txBody>
      </p:sp>
      <p:sp>
        <p:nvSpPr>
          <p:cNvPr id="3" name="Content Placeholder 2"/>
          <p:cNvSpPr>
            <a:spLocks noGrp="1"/>
          </p:cNvSpPr>
          <p:nvPr>
            <p:ph idx="1"/>
          </p:nvPr>
        </p:nvSpPr>
        <p:spPr/>
        <p:txBody>
          <a:bodyPr/>
          <a:lstStyle/>
          <a:p>
            <a:endParaRPr lang="en-US" dirty="0"/>
          </a:p>
          <a:p>
            <a:endParaRPr lang="en-US" dirty="0"/>
          </a:p>
          <a:p>
            <a:r>
              <a:rPr lang="en-US" dirty="0"/>
              <a:t>You get the brownie points for writing code whose instructions fly through the chip</a:t>
            </a:r>
          </a:p>
          <a:p>
            <a:endParaRPr lang="en-US" dirty="0"/>
          </a:p>
          <a:p>
            <a:endParaRPr lang="en-US" dirty="0"/>
          </a:p>
          <a:p>
            <a:endParaRPr lang="en-US" dirty="0"/>
          </a:p>
          <a:p>
            <a:endParaRPr lang="en-US" dirty="0"/>
          </a:p>
          <a:p>
            <a:endParaRPr lang="en-US" dirty="0"/>
          </a:p>
          <a:p>
            <a:endParaRPr lang="en-US" dirty="0"/>
          </a:p>
          <a:p>
            <a:r>
              <a:rPr lang="en-US" dirty="0"/>
              <a:t>Nobody particularly impressed by instructions that take a long time to execute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717" y="2846356"/>
            <a:ext cx="1524033" cy="152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54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6B30-2CCF-4828-8A35-31D36183B093}"/>
              </a:ext>
            </a:extLst>
          </p:cNvPr>
          <p:cNvSpPr>
            <a:spLocks noGrp="1"/>
          </p:cNvSpPr>
          <p:nvPr>
            <p:ph type="title"/>
          </p:nvPr>
        </p:nvSpPr>
        <p:spPr>
          <a:xfrm>
            <a:off x="780757" y="4058529"/>
            <a:ext cx="6836898" cy="823393"/>
          </a:xfrm>
        </p:spPr>
        <p:txBody>
          <a:bodyPr/>
          <a:lstStyle/>
          <a:p>
            <a:r>
              <a:rPr lang="en-US" dirty="0"/>
              <a:t>Big New Topic: Memory Aspects</a:t>
            </a:r>
          </a:p>
        </p:txBody>
      </p:sp>
      <p:sp>
        <p:nvSpPr>
          <p:cNvPr id="4" name="Slide Number Placeholder 3">
            <a:extLst>
              <a:ext uri="{FF2B5EF4-FFF2-40B4-BE49-F238E27FC236}">
                <a16:creationId xmlns:a16="http://schemas.microsoft.com/office/drawing/2014/main" id="{9D7B6CC7-984D-4C25-9A74-92EAFAA2E132}"/>
              </a:ext>
            </a:extLst>
          </p:cNvPr>
          <p:cNvSpPr>
            <a:spLocks noGrp="1"/>
          </p:cNvSpPr>
          <p:nvPr>
            <p:ph type="sldNum" sz="quarter" idx="12"/>
          </p:nvPr>
        </p:nvSpPr>
        <p:spPr/>
        <p:txBody>
          <a:bodyPr/>
          <a:lstStyle/>
          <a:p>
            <a:fld id="{67D2203D-769A-4D5A-AE4C-EA73FDE6A130}" type="slidenum">
              <a:rPr lang="en-US" smtClean="0"/>
              <a:t>18</a:t>
            </a:fld>
            <a:endParaRPr lang="en-US"/>
          </a:p>
        </p:txBody>
      </p:sp>
    </p:spTree>
    <p:extLst>
      <p:ext uri="{BB962C8B-B14F-4D97-AF65-F5344CB8AC3E}">
        <p14:creationId xmlns:p14="http://schemas.microsoft.com/office/powerpoint/2010/main" val="240495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Transistors: why we love them &amp; want as many as possible</a:t>
            </a:r>
            <a:r>
              <a:rPr lang="en-US" baseline="-25000" dirty="0"/>
              <a:t>[old slide]</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Focus first on how transistors are used to </a:t>
            </a:r>
            <a:r>
              <a:rPr lang="en-US" dirty="0">
                <a:solidFill>
                  <a:srgbClr val="0070C0"/>
                </a:solidFill>
              </a:rPr>
              <a:t>perform tasks</a:t>
            </a:r>
            <a:r>
              <a:rPr lang="en-US" dirty="0">
                <a:solidFill>
                  <a:srgbClr val="00B050"/>
                </a:solidFill>
              </a:rPr>
              <a:t> </a:t>
            </a:r>
            <a:r>
              <a:rPr lang="en-US" dirty="0"/>
              <a:t>(tied to CU and ALU use) </a:t>
            </a:r>
          </a:p>
          <a:p>
            <a:endParaRPr lang="en-US" dirty="0"/>
          </a:p>
          <a:p>
            <a:endParaRPr lang="en-US" dirty="0"/>
          </a:p>
          <a:p>
            <a:r>
              <a:rPr lang="en-US" dirty="0"/>
              <a:t>Later talk about how transistors are used to </a:t>
            </a:r>
            <a:r>
              <a:rPr lang="en-US" dirty="0">
                <a:solidFill>
                  <a:srgbClr val="00B050"/>
                </a:solidFill>
              </a:rPr>
              <a:t>store data and instructions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19</a:t>
            </a:fld>
            <a:endParaRPr lang="en-US" altLang="en-US"/>
          </a:p>
        </p:txBody>
      </p:sp>
      <p:grpSp>
        <p:nvGrpSpPr>
          <p:cNvPr id="5" name="Group 4">
            <a:extLst>
              <a:ext uri="{FF2B5EF4-FFF2-40B4-BE49-F238E27FC236}">
                <a16:creationId xmlns:a16="http://schemas.microsoft.com/office/drawing/2014/main" id="{0F61B17E-8AEB-46AC-A624-F502CABE8F15}"/>
              </a:ext>
            </a:extLst>
          </p:cNvPr>
          <p:cNvGrpSpPr/>
          <p:nvPr/>
        </p:nvGrpSpPr>
        <p:grpSpPr>
          <a:xfrm>
            <a:off x="1269685" y="1692541"/>
            <a:ext cx="9716190" cy="1765012"/>
            <a:chOff x="434579" y="2942537"/>
            <a:chExt cx="9716190" cy="1765012"/>
          </a:xfrm>
        </p:grpSpPr>
        <p:grpSp>
          <p:nvGrpSpPr>
            <p:cNvPr id="6" name="Group 5">
              <a:extLst>
                <a:ext uri="{FF2B5EF4-FFF2-40B4-BE49-F238E27FC236}">
                  <a16:creationId xmlns:a16="http://schemas.microsoft.com/office/drawing/2014/main" id="{782506C2-7606-4C1A-B508-4256E52FA91E}"/>
                </a:ext>
              </a:extLst>
            </p:cNvPr>
            <p:cNvGrpSpPr/>
            <p:nvPr/>
          </p:nvGrpSpPr>
          <p:grpSpPr>
            <a:xfrm>
              <a:off x="2206911" y="2942537"/>
              <a:ext cx="3765924" cy="1591144"/>
              <a:chOff x="4092836" y="4930999"/>
              <a:chExt cx="3765924" cy="1591144"/>
            </a:xfrm>
          </p:grpSpPr>
          <p:sp>
            <p:nvSpPr>
              <p:cNvPr id="25" name="Rectangle 24">
                <a:extLst>
                  <a:ext uri="{FF2B5EF4-FFF2-40B4-BE49-F238E27FC236}">
                    <a16:creationId xmlns:a16="http://schemas.microsoft.com/office/drawing/2014/main" id="{9E578798-FDC7-4895-B64C-610650C85318}"/>
                  </a:ext>
                </a:extLst>
              </p:cNvPr>
              <p:cNvSpPr/>
              <p:nvPr/>
            </p:nvSpPr>
            <p:spPr>
              <a:xfrm>
                <a:off x="4155441" y="4982101"/>
                <a:ext cx="3644498"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br>
                  <a:rPr lang="en-US" dirty="0"/>
                </a:br>
                <a:r>
                  <a:rPr lang="en-US" dirty="0"/>
                  <a:t>Data</a:t>
                </a:r>
              </a:p>
            </p:txBody>
          </p:sp>
          <p:sp>
            <p:nvSpPr>
              <p:cNvPr id="26" name="Rectangle 25">
                <a:extLst>
                  <a:ext uri="{FF2B5EF4-FFF2-40B4-BE49-F238E27FC236}">
                    <a16:creationId xmlns:a16="http://schemas.microsoft.com/office/drawing/2014/main" id="{5828886F-089B-4ED0-A791-44FA0940DA10}"/>
                  </a:ext>
                </a:extLst>
              </p:cNvPr>
              <p:cNvSpPr/>
              <p:nvPr/>
            </p:nvSpPr>
            <p:spPr>
              <a:xfrm>
                <a:off x="4155441" y="5888779"/>
                <a:ext cx="1358766"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Control Unit</a:t>
                </a:r>
                <a:br>
                  <a:rPr lang="en-US" sz="1600" dirty="0"/>
                </a:br>
                <a:r>
                  <a:rPr lang="en-US" sz="1600" dirty="0"/>
                  <a:t>(CU)</a:t>
                </a:r>
              </a:p>
            </p:txBody>
          </p:sp>
          <p:sp>
            <p:nvSpPr>
              <p:cNvPr id="27" name="Rectangle 26">
                <a:extLst>
                  <a:ext uri="{FF2B5EF4-FFF2-40B4-BE49-F238E27FC236}">
                    <a16:creationId xmlns:a16="http://schemas.microsoft.com/office/drawing/2014/main" id="{4482DAAD-09C2-4C4C-9155-D2FEBA6E376B}"/>
                  </a:ext>
                </a:extLst>
              </p:cNvPr>
              <p:cNvSpPr/>
              <p:nvPr/>
            </p:nvSpPr>
            <p:spPr>
              <a:xfrm>
                <a:off x="5870074" y="5888779"/>
                <a:ext cx="1929865" cy="574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Arithmetic Logic Unit</a:t>
                </a:r>
                <a:br>
                  <a:rPr lang="en-US" sz="1600" dirty="0"/>
                </a:br>
                <a:r>
                  <a:rPr lang="en-US" sz="1600" dirty="0"/>
                  <a:t>(ALU)</a:t>
                </a:r>
              </a:p>
            </p:txBody>
          </p:sp>
          <p:cxnSp>
            <p:nvCxnSpPr>
              <p:cNvPr id="28" name="Straight Arrow Connector 27">
                <a:extLst>
                  <a:ext uri="{FF2B5EF4-FFF2-40B4-BE49-F238E27FC236}">
                    <a16:creationId xmlns:a16="http://schemas.microsoft.com/office/drawing/2014/main" id="{C8CBC89F-7CAD-4B37-BABA-FFDFCAA85002}"/>
                  </a:ext>
                </a:extLst>
              </p:cNvPr>
              <p:cNvCxnSpPr/>
              <p:nvPr/>
            </p:nvCxnSpPr>
            <p:spPr>
              <a:xfrm>
                <a:off x="4943450" y="5526739"/>
                <a:ext cx="1630" cy="36204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FBEF40C-BE6B-4736-AA1C-6F9F429D4302}"/>
                  </a:ext>
                </a:extLst>
              </p:cNvPr>
              <p:cNvSpPr/>
              <p:nvPr/>
            </p:nvSpPr>
            <p:spPr>
              <a:xfrm>
                <a:off x="4092836" y="4930999"/>
                <a:ext cx="3765924" cy="1591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2E1BAE7-4211-462A-A252-58E97414F4B3}"/>
                  </a:ext>
                </a:extLst>
              </p:cNvPr>
              <p:cNvCxnSpPr/>
              <p:nvPr/>
            </p:nvCxnSpPr>
            <p:spPr>
              <a:xfrm>
                <a:off x="6386488" y="5526738"/>
                <a:ext cx="4762" cy="36204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EB2A05-23BC-441D-B57F-0D9E14558745}"/>
                  </a:ext>
                </a:extLst>
              </p:cNvPr>
              <p:cNvCxnSpPr/>
              <p:nvPr/>
            </p:nvCxnSpPr>
            <p:spPr>
              <a:xfrm flipH="1" flipV="1">
                <a:off x="7010376" y="5526738"/>
                <a:ext cx="42" cy="347754"/>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7DB8F5-D211-4BF6-B1F3-E143CE163274}"/>
                  </a:ext>
                </a:extLst>
              </p:cNvPr>
              <p:cNvCxnSpPr/>
              <p:nvPr/>
            </p:nvCxnSpPr>
            <p:spPr>
              <a:xfrm>
                <a:off x="5504861" y="6037227"/>
                <a:ext cx="365213" cy="4432"/>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BE22246-5643-47DB-962D-FE8273EBC7E1}"/>
                  </a:ext>
                </a:extLst>
              </p:cNvPr>
              <p:cNvCxnSpPr/>
              <p:nvPr/>
            </p:nvCxnSpPr>
            <p:spPr>
              <a:xfrm flipH="1">
                <a:off x="5504861" y="6311514"/>
                <a:ext cx="365213" cy="4432"/>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D884A2B7-5E5B-49E8-B813-AE0A90C43A44}"/>
                </a:ext>
              </a:extLst>
            </p:cNvPr>
            <p:cNvGrpSpPr/>
            <p:nvPr/>
          </p:nvGrpSpPr>
          <p:grpSpPr>
            <a:xfrm>
              <a:off x="7000237" y="3812430"/>
              <a:ext cx="1736416" cy="307777"/>
              <a:chOff x="7980677" y="3424657"/>
              <a:chExt cx="1736416" cy="307777"/>
            </a:xfrm>
          </p:grpSpPr>
          <p:cxnSp>
            <p:nvCxnSpPr>
              <p:cNvPr id="23" name="Straight Arrow Connector 22">
                <a:extLst>
                  <a:ext uri="{FF2B5EF4-FFF2-40B4-BE49-F238E27FC236}">
                    <a16:creationId xmlns:a16="http://schemas.microsoft.com/office/drawing/2014/main" id="{8786A9C5-6E1B-4E89-9E59-C33C204894AD}"/>
                  </a:ext>
                </a:extLst>
              </p:cNvPr>
              <p:cNvCxnSpPr/>
              <p:nvPr/>
            </p:nvCxnSpPr>
            <p:spPr>
              <a:xfrm>
                <a:off x="7980677" y="3606783"/>
                <a:ext cx="797560" cy="50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9357385-5EE1-45D0-8C89-336E88102BAD}"/>
                  </a:ext>
                </a:extLst>
              </p:cNvPr>
              <p:cNvSpPr/>
              <p:nvPr/>
            </p:nvSpPr>
            <p:spPr>
              <a:xfrm>
                <a:off x="8849291" y="3424657"/>
                <a:ext cx="867802" cy="307777"/>
              </a:xfrm>
              <a:prstGeom prst="rect">
                <a:avLst/>
              </a:prstGeom>
            </p:spPr>
            <p:txBody>
              <a:bodyPr wrap="none">
                <a:spAutoFit/>
              </a:bodyPr>
              <a:lstStyle/>
              <a:p>
                <a:r>
                  <a:rPr lang="en-US" sz="1400" dirty="0"/>
                  <a:t>data flow</a:t>
                </a:r>
              </a:p>
            </p:txBody>
          </p:sp>
        </p:grpSp>
        <p:grpSp>
          <p:nvGrpSpPr>
            <p:cNvPr id="8" name="Group 7">
              <a:extLst>
                <a:ext uri="{FF2B5EF4-FFF2-40B4-BE49-F238E27FC236}">
                  <a16:creationId xmlns:a16="http://schemas.microsoft.com/office/drawing/2014/main" id="{0DB20428-DBDC-47BF-A7F7-CE1CDA533AF6}"/>
                </a:ext>
              </a:extLst>
            </p:cNvPr>
            <p:cNvGrpSpPr/>
            <p:nvPr/>
          </p:nvGrpSpPr>
          <p:grpSpPr>
            <a:xfrm>
              <a:off x="7000237" y="3518759"/>
              <a:ext cx="2228505" cy="307777"/>
              <a:chOff x="7980677" y="2919319"/>
              <a:chExt cx="2228505" cy="307777"/>
            </a:xfrm>
          </p:grpSpPr>
          <p:cxnSp>
            <p:nvCxnSpPr>
              <p:cNvPr id="21" name="Straight Arrow Connector 20">
                <a:extLst>
                  <a:ext uri="{FF2B5EF4-FFF2-40B4-BE49-F238E27FC236}">
                    <a16:creationId xmlns:a16="http://schemas.microsoft.com/office/drawing/2014/main" id="{69FD6314-116B-49F1-BD04-8FA80D2DF607}"/>
                  </a:ext>
                </a:extLst>
              </p:cNvPr>
              <p:cNvCxnSpPr/>
              <p:nvPr/>
            </p:nvCxnSpPr>
            <p:spPr>
              <a:xfrm>
                <a:off x="7980677" y="3101445"/>
                <a:ext cx="797560" cy="508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386C57D-C34C-4C23-96F6-5A74B1E387C2}"/>
                  </a:ext>
                </a:extLst>
              </p:cNvPr>
              <p:cNvSpPr/>
              <p:nvPr/>
            </p:nvSpPr>
            <p:spPr>
              <a:xfrm>
                <a:off x="8805721" y="2919319"/>
                <a:ext cx="1403461" cy="307777"/>
              </a:xfrm>
              <a:prstGeom prst="rect">
                <a:avLst/>
              </a:prstGeom>
            </p:spPr>
            <p:txBody>
              <a:bodyPr wrap="none">
                <a:spAutoFit/>
              </a:bodyPr>
              <a:lstStyle/>
              <a:p>
                <a:r>
                  <a:rPr lang="en-US" sz="1400" dirty="0"/>
                  <a:t>instructions flow</a:t>
                </a:r>
              </a:p>
            </p:txBody>
          </p:sp>
        </p:grpSp>
        <p:grpSp>
          <p:nvGrpSpPr>
            <p:cNvPr id="9" name="Group 8">
              <a:extLst>
                <a:ext uri="{FF2B5EF4-FFF2-40B4-BE49-F238E27FC236}">
                  <a16:creationId xmlns:a16="http://schemas.microsoft.com/office/drawing/2014/main" id="{C8166B49-FA41-4431-A57B-C3503036E1AE}"/>
                </a:ext>
              </a:extLst>
            </p:cNvPr>
            <p:cNvGrpSpPr/>
            <p:nvPr/>
          </p:nvGrpSpPr>
          <p:grpSpPr>
            <a:xfrm>
              <a:off x="6990149" y="4399772"/>
              <a:ext cx="2983232" cy="307777"/>
              <a:chOff x="7970589" y="4303252"/>
              <a:chExt cx="2983232" cy="307777"/>
            </a:xfrm>
          </p:grpSpPr>
          <p:cxnSp>
            <p:nvCxnSpPr>
              <p:cNvPr id="19" name="Straight Arrow Connector 18">
                <a:extLst>
                  <a:ext uri="{FF2B5EF4-FFF2-40B4-BE49-F238E27FC236}">
                    <a16:creationId xmlns:a16="http://schemas.microsoft.com/office/drawing/2014/main" id="{4326298E-7C41-4DE0-807A-A7BD6DC1915B}"/>
                  </a:ext>
                </a:extLst>
              </p:cNvPr>
              <p:cNvCxnSpPr/>
              <p:nvPr/>
            </p:nvCxnSpPr>
            <p:spPr>
              <a:xfrm>
                <a:off x="7970589" y="4485378"/>
                <a:ext cx="797560" cy="5080"/>
              </a:xfrm>
              <a:prstGeom prst="straightConnector1">
                <a:avLst/>
              </a:prstGeom>
              <a:ln w="28575">
                <a:solidFill>
                  <a:srgbClr val="FFC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59B7E09-4601-4CFC-BD47-D13F74E06440}"/>
                  </a:ext>
                </a:extLst>
              </p:cNvPr>
              <p:cNvSpPr/>
              <p:nvPr/>
            </p:nvSpPr>
            <p:spPr>
              <a:xfrm>
                <a:off x="8839203" y="4303252"/>
                <a:ext cx="2114618" cy="307777"/>
              </a:xfrm>
              <a:prstGeom prst="rect">
                <a:avLst/>
              </a:prstGeom>
            </p:spPr>
            <p:txBody>
              <a:bodyPr wrap="none">
                <a:spAutoFit/>
              </a:bodyPr>
              <a:lstStyle/>
              <a:p>
                <a:r>
                  <a:rPr lang="en-US" sz="1400" dirty="0"/>
                  <a:t>internal consumption data</a:t>
                </a:r>
              </a:p>
            </p:txBody>
          </p:sp>
        </p:grpSp>
        <p:grpSp>
          <p:nvGrpSpPr>
            <p:cNvPr id="10" name="Group 9">
              <a:extLst>
                <a:ext uri="{FF2B5EF4-FFF2-40B4-BE49-F238E27FC236}">
                  <a16:creationId xmlns:a16="http://schemas.microsoft.com/office/drawing/2014/main" id="{77323FFA-D044-4A6F-A390-03B5DAAC03FF}"/>
                </a:ext>
              </a:extLst>
            </p:cNvPr>
            <p:cNvGrpSpPr/>
            <p:nvPr/>
          </p:nvGrpSpPr>
          <p:grpSpPr>
            <a:xfrm>
              <a:off x="6990149" y="4106101"/>
              <a:ext cx="3160620" cy="307777"/>
              <a:chOff x="7970589" y="3929995"/>
              <a:chExt cx="3160620" cy="307777"/>
            </a:xfrm>
          </p:grpSpPr>
          <p:cxnSp>
            <p:nvCxnSpPr>
              <p:cNvPr id="17" name="Straight Arrow Connector 16">
                <a:extLst>
                  <a:ext uri="{FF2B5EF4-FFF2-40B4-BE49-F238E27FC236}">
                    <a16:creationId xmlns:a16="http://schemas.microsoft.com/office/drawing/2014/main" id="{F1ACEE09-D466-4CA5-9B51-811D4311BD67}"/>
                  </a:ext>
                </a:extLst>
              </p:cNvPr>
              <p:cNvCxnSpPr/>
              <p:nvPr/>
            </p:nvCxnSpPr>
            <p:spPr>
              <a:xfrm>
                <a:off x="7970589" y="4112121"/>
                <a:ext cx="797560" cy="5080"/>
              </a:xfrm>
              <a:prstGeom prst="straightConnector1">
                <a:avLst/>
              </a:prstGeom>
              <a:ln w="28575">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AA51216-7335-4C32-B817-69628A5CF8C9}"/>
                  </a:ext>
                </a:extLst>
              </p:cNvPr>
              <p:cNvSpPr/>
              <p:nvPr/>
            </p:nvSpPr>
            <p:spPr>
              <a:xfrm>
                <a:off x="8795633" y="3929995"/>
                <a:ext cx="2335576" cy="307777"/>
              </a:xfrm>
              <a:prstGeom prst="rect">
                <a:avLst/>
              </a:prstGeom>
            </p:spPr>
            <p:txBody>
              <a:bodyPr wrap="none">
                <a:spAutoFit/>
              </a:bodyPr>
              <a:lstStyle/>
              <a:p>
                <a:r>
                  <a:rPr lang="en-US" sz="1400" dirty="0"/>
                  <a:t>internal consumption (</a:t>
                </a:r>
                <a:r>
                  <a:rPr lang="en-US" sz="1400" dirty="0" err="1"/>
                  <a:t>uops</a:t>
                </a:r>
                <a:r>
                  <a:rPr lang="en-US" sz="1400" dirty="0"/>
                  <a:t>?)</a:t>
                </a:r>
              </a:p>
            </p:txBody>
          </p:sp>
        </p:grpSp>
        <p:sp>
          <p:nvSpPr>
            <p:cNvPr id="11" name="Rectangle 10">
              <a:extLst>
                <a:ext uri="{FF2B5EF4-FFF2-40B4-BE49-F238E27FC236}">
                  <a16:creationId xmlns:a16="http://schemas.microsoft.com/office/drawing/2014/main" id="{F602DBEA-7DF8-4B25-ADF5-FABE9421D1AC}"/>
                </a:ext>
              </a:extLst>
            </p:cNvPr>
            <p:cNvSpPr/>
            <p:nvPr/>
          </p:nvSpPr>
          <p:spPr>
            <a:xfrm>
              <a:off x="2320394" y="3023644"/>
              <a:ext cx="1172280" cy="51463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Instructions</a:t>
              </a:r>
            </a:p>
          </p:txBody>
        </p:sp>
        <p:sp>
          <p:nvSpPr>
            <p:cNvPr id="12" name="Rectangle 11">
              <a:extLst>
                <a:ext uri="{FF2B5EF4-FFF2-40B4-BE49-F238E27FC236}">
                  <a16:creationId xmlns:a16="http://schemas.microsoft.com/office/drawing/2014/main" id="{845C26CC-38C9-4C2F-8E3E-78A5D4D222D0}"/>
                </a:ext>
              </a:extLst>
            </p:cNvPr>
            <p:cNvSpPr/>
            <p:nvPr/>
          </p:nvSpPr>
          <p:spPr>
            <a:xfrm>
              <a:off x="3563727" y="3023644"/>
              <a:ext cx="2307905" cy="5146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a:t>
              </a:r>
            </a:p>
          </p:txBody>
        </p:sp>
        <p:sp>
          <p:nvSpPr>
            <p:cNvPr id="13" name="Rectangle 12">
              <a:extLst>
                <a:ext uri="{FF2B5EF4-FFF2-40B4-BE49-F238E27FC236}">
                  <a16:creationId xmlns:a16="http://schemas.microsoft.com/office/drawing/2014/main" id="{C05DB06B-8AF9-4DE0-954A-6C70690D3169}"/>
                </a:ext>
              </a:extLst>
            </p:cNvPr>
            <p:cNvSpPr/>
            <p:nvPr/>
          </p:nvSpPr>
          <p:spPr>
            <a:xfrm>
              <a:off x="6139505" y="3054117"/>
              <a:ext cx="1004827" cy="369332"/>
            </a:xfrm>
            <a:prstGeom prst="rect">
              <a:avLst/>
            </a:prstGeom>
          </p:spPr>
          <p:txBody>
            <a:bodyPr wrap="none">
              <a:spAutoFit/>
            </a:bodyPr>
            <a:lstStyle/>
            <a:p>
              <a:r>
                <a:rPr lang="en-US" b="1" dirty="0"/>
                <a:t>Memory</a:t>
              </a:r>
            </a:p>
          </p:txBody>
        </p:sp>
        <p:sp>
          <p:nvSpPr>
            <p:cNvPr id="14" name="Left Brace 13">
              <a:extLst>
                <a:ext uri="{FF2B5EF4-FFF2-40B4-BE49-F238E27FC236}">
                  <a16:creationId xmlns:a16="http://schemas.microsoft.com/office/drawing/2014/main" id="{232CA97D-0869-4526-B1DB-54AF6A4F35E6}"/>
                </a:ext>
              </a:extLst>
            </p:cNvPr>
            <p:cNvSpPr/>
            <p:nvPr/>
          </p:nvSpPr>
          <p:spPr>
            <a:xfrm flipH="1">
              <a:off x="6079515" y="2993638"/>
              <a:ext cx="79375" cy="5746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05B186E8-37E6-4D72-B832-089C83C60853}"/>
                </a:ext>
              </a:extLst>
            </p:cNvPr>
            <p:cNvSpPr/>
            <p:nvPr/>
          </p:nvSpPr>
          <p:spPr>
            <a:xfrm>
              <a:off x="1726988" y="2942537"/>
              <a:ext cx="131780" cy="1591143"/>
            </a:xfrm>
            <a:prstGeom prst="leftBrace">
              <a:avLst>
                <a:gd name="adj1" fmla="val 80333"/>
                <a:gd name="adj2" fmla="val 432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6E00723-736D-4996-A566-9B457B9DAA09}"/>
                </a:ext>
              </a:extLst>
            </p:cNvPr>
            <p:cNvSpPr/>
            <p:nvPr/>
          </p:nvSpPr>
          <p:spPr>
            <a:xfrm>
              <a:off x="434579" y="3272073"/>
              <a:ext cx="1109984" cy="646331"/>
            </a:xfrm>
            <a:prstGeom prst="rect">
              <a:avLst/>
            </a:prstGeom>
          </p:spPr>
          <p:txBody>
            <a:bodyPr wrap="none">
              <a:spAutoFit/>
            </a:bodyPr>
            <a:lstStyle/>
            <a:p>
              <a:pPr algn="r"/>
              <a:r>
                <a:rPr lang="en-US" b="1" dirty="0"/>
                <a:t>Processor</a:t>
              </a:r>
            </a:p>
            <a:p>
              <a:pPr algn="r"/>
              <a:r>
                <a:rPr lang="en-US" b="1" dirty="0"/>
                <a:t>(Chip)</a:t>
              </a:r>
            </a:p>
          </p:txBody>
        </p:sp>
      </p:grpSp>
      <p:sp>
        <p:nvSpPr>
          <p:cNvPr id="34" name="Oval 33">
            <a:extLst>
              <a:ext uri="{FF2B5EF4-FFF2-40B4-BE49-F238E27FC236}">
                <a16:creationId xmlns:a16="http://schemas.microsoft.com/office/drawing/2014/main" id="{A59B6342-B60D-4B60-A387-9E1417176C02}"/>
              </a:ext>
            </a:extLst>
          </p:cNvPr>
          <p:cNvSpPr/>
          <p:nvPr/>
        </p:nvSpPr>
        <p:spPr>
          <a:xfrm>
            <a:off x="5707136" y="900397"/>
            <a:ext cx="120316" cy="120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97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775F-4542-40D4-9B41-D58C2B7D4523}"/>
              </a:ext>
            </a:extLst>
          </p:cNvPr>
          <p:cNvSpPr>
            <a:spLocks noGrp="1"/>
          </p:cNvSpPr>
          <p:nvPr>
            <p:ph type="title"/>
          </p:nvPr>
        </p:nvSpPr>
        <p:spPr/>
        <p:txBody>
          <a:bodyPr/>
          <a:lstStyle/>
          <a:p>
            <a:r>
              <a:rPr lang="en-US" dirty="0"/>
              <a:t>Cartoon of the day</a:t>
            </a:r>
          </a:p>
        </p:txBody>
      </p:sp>
      <p:sp>
        <p:nvSpPr>
          <p:cNvPr id="4" name="Slide Number Placeholder 3">
            <a:extLst>
              <a:ext uri="{FF2B5EF4-FFF2-40B4-BE49-F238E27FC236}">
                <a16:creationId xmlns:a16="http://schemas.microsoft.com/office/drawing/2014/main" id="{21E40A33-4CE3-4A9A-BF67-04594C1D85B0}"/>
              </a:ext>
            </a:extLst>
          </p:cNvPr>
          <p:cNvSpPr>
            <a:spLocks noGrp="1"/>
          </p:cNvSpPr>
          <p:nvPr>
            <p:ph type="sldNum" sz="quarter" idx="12"/>
          </p:nvPr>
        </p:nvSpPr>
        <p:spPr/>
        <p:txBody>
          <a:bodyPr/>
          <a:lstStyle/>
          <a:p>
            <a:fld id="{67D2203D-769A-4D5A-AE4C-EA73FDE6A130}" type="slidenum">
              <a:rPr lang="en-US" smtClean="0"/>
              <a:t>2</a:t>
            </a:fld>
            <a:endParaRPr lang="en-US"/>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BA2E4B53-5FD2-4AE3-B44F-123AB6746A5C}"/>
                  </a:ext>
                </a:extLst>
              </p:cNvPr>
              <p:cNvSpPr>
                <a:spLocks noGrp="1"/>
              </p:cNvSpPr>
              <p:nvPr>
                <p:ph type="body" sz="quarter" idx="13"/>
              </p:nvPr>
            </p:nvSpPr>
            <p:spPr/>
            <p:txBody>
              <a:bodyPr/>
              <a:lstStyle/>
              <a:p>
                <a:r>
                  <a:rPr lang="en-US" dirty="0"/>
                  <a:t>[Mick Stevens]</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BA2E4B53-5FD2-4AE3-B44F-123AB6746A5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58C3B2A-3091-4A1D-AC65-E253615CB77C}"/>
              </a:ext>
            </a:extLst>
          </p:cNvPr>
          <p:cNvPicPr>
            <a:picLocks noChangeAspect="1"/>
          </p:cNvPicPr>
          <p:nvPr/>
        </p:nvPicPr>
        <p:blipFill>
          <a:blip r:embed="rId3"/>
          <a:stretch>
            <a:fillRect/>
          </a:stretch>
        </p:blipFill>
        <p:spPr>
          <a:xfrm>
            <a:off x="2197100" y="1226767"/>
            <a:ext cx="6971293" cy="5188264"/>
          </a:xfrm>
          <a:prstGeom prst="rect">
            <a:avLst/>
          </a:prstGeom>
        </p:spPr>
      </p:pic>
    </p:spTree>
    <p:extLst>
      <p:ext uri="{BB962C8B-B14F-4D97-AF65-F5344CB8AC3E}">
        <p14:creationId xmlns:p14="http://schemas.microsoft.com/office/powerpoint/2010/main" val="508893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significant consumer of transistors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p>
              <a:p>
                <a:r>
                  <a:rPr lang="en-US" sz="2000" dirty="0"/>
                  <a:t>SRAM – Static Random Access Memory</a:t>
                </a:r>
              </a:p>
              <a:p>
                <a:pPr lvl="1"/>
                <a:r>
                  <a:rPr lang="en-US" sz="1800" dirty="0"/>
                  <a:t>Integrated circuit whose elements combine to make up memory arrays</a:t>
                </a:r>
              </a:p>
              <a:p>
                <a:pPr lvl="1"/>
                <a:r>
                  <a:rPr lang="en-US" sz="1800" dirty="0"/>
                  <a:t>An “element”: a special circuit, called </a:t>
                </a:r>
                <a:r>
                  <a:rPr lang="en-US" sz="1800" dirty="0">
                    <a:solidFill>
                      <a:srgbClr val="C00000"/>
                    </a:solidFill>
                  </a:rPr>
                  <a:t>flip-flop</a:t>
                </a:r>
              </a:p>
              <a:p>
                <a:pPr lvl="1"/>
                <a:r>
                  <a:rPr lang="en-US" sz="1800" dirty="0"/>
                  <a:t>One flip-flop requires </a:t>
                </a:r>
                <a:r>
                  <a:rPr lang="en-US" sz="1800" dirty="0">
                    <a:solidFill>
                      <a:srgbClr val="C00000"/>
                    </a:solidFill>
                  </a:rPr>
                  <a:t>four to six transistors</a:t>
                </a:r>
              </a:p>
              <a:p>
                <a:pPr lvl="1"/>
                <a:r>
                  <a:rPr lang="en-US" sz="1800" dirty="0"/>
                  <a:t>Each of these elements stores </a:t>
                </a:r>
                <a:r>
                  <a:rPr lang="en-US" sz="1800" dirty="0">
                    <a:solidFill>
                      <a:srgbClr val="C00000"/>
                    </a:solidFill>
                  </a:rPr>
                  <a:t>one bit</a:t>
                </a:r>
                <a:r>
                  <a:rPr lang="en-US" sz="1800" dirty="0"/>
                  <a:t> of information </a:t>
                </a:r>
              </a:p>
              <a:p>
                <a:pPr lvl="1"/>
                <a:r>
                  <a:rPr lang="en-US" sz="1800" dirty="0"/>
                  <a:t>Very </a:t>
                </a:r>
                <a:r>
                  <a:rPr lang="en-US" sz="1800" dirty="0">
                    <a:solidFill>
                      <a:srgbClr val="C00000"/>
                    </a:solidFill>
                  </a:rPr>
                  <a:t>short access time</a:t>
                </a:r>
                <a:r>
                  <a:rPr lang="en-US" sz="1800" dirty="0"/>
                  <a:t>: </a:t>
                </a:r>
                <a14:m>
                  <m:oMath xmlns:m="http://schemas.openxmlformats.org/officeDocument/2006/math">
                    <m:r>
                      <a:rPr lang="en-US" sz="1800" i="1">
                        <a:latin typeface="Cambria Math" panose="02040503050406030204" pitchFamily="18" charset="0"/>
                      </a:rPr>
                      <m:t>≈</m:t>
                    </m:r>
                    <m:r>
                      <a:rPr lang="en-US" sz="1800" b="1" i="1">
                        <a:latin typeface="Cambria Math" panose="02040503050406030204" pitchFamily="18" charset="0"/>
                      </a:rPr>
                      <m:t>𝑶</m:t>
                    </m:r>
                    <m:r>
                      <a:rPr lang="en-US" sz="1800" b="1" i="1">
                        <a:latin typeface="Cambria Math" panose="02040503050406030204" pitchFamily="18" charset="0"/>
                      </a:rPr>
                      <m:t>(</m:t>
                    </m:r>
                    <m:r>
                      <a:rPr lang="en-US" sz="1800" i="1">
                        <a:latin typeface="Cambria Math" panose="02040503050406030204" pitchFamily="18" charset="0"/>
                      </a:rPr>
                      <m:t>0</m:t>
                    </m:r>
                    <m:r>
                      <a:rPr lang="en-US" sz="1800" b="1" i="1">
                        <a:latin typeface="Cambria Math" panose="02040503050406030204" pitchFamily="18" charset="0"/>
                      </a:rPr>
                      <m:t>)</m:t>
                    </m:r>
                  </m:oMath>
                </a14:m>
                <a:r>
                  <a:rPr lang="en-US" sz="1800" dirty="0"/>
                  <a:t> ns (order of magnitude(0):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0</m:t>
                        </m:r>
                      </m:sup>
                    </m:sSup>
                    <m:r>
                      <a:rPr lang="en-US" sz="1800" i="1">
                        <a:latin typeface="Cambria Math" panose="02040503050406030204" pitchFamily="18" charset="0"/>
                      </a:rPr>
                      <m:t>=1</m:t>
                    </m:r>
                  </m:oMath>
                </a14:m>
                <a:r>
                  <a:rPr lang="en-US" sz="1800" dirty="0"/>
                  <a:t>)</a:t>
                </a:r>
              </a:p>
              <a:p>
                <a:pPr lvl="1"/>
                <a:r>
                  <a:rPr lang="en-US" sz="1800" dirty="0"/>
                  <a:t>Uniform access time of any element in the array (yet it’s different to write than to read)</a:t>
                </a:r>
              </a:p>
              <a:p>
                <a:pPr lvl="1"/>
                <a:r>
                  <a:rPr lang="en-US" sz="1800" dirty="0"/>
                  <a:t>“Static” refers to the fact that once set, the element stores the value set as long as the element is powered</a:t>
                </a:r>
              </a:p>
              <a:p>
                <a:pPr lvl="1"/>
                <a:r>
                  <a:rPr lang="en-US" sz="1800" dirty="0">
                    <a:solidFill>
                      <a:srgbClr val="C00000"/>
                    </a:solidFill>
                  </a:rPr>
                  <a:t>Bulky</a:t>
                </a:r>
                <a:r>
                  <a:rPr lang="en-US" sz="1800" dirty="0"/>
                  <a:t>, since a storing element is “fat”; problematic to store a lot per unit area (compared to DRAM)</a:t>
                </a:r>
              </a:p>
              <a:p>
                <a:pPr lvl="1"/>
                <a:r>
                  <a:rPr lang="en-US" sz="1800" dirty="0">
                    <a:solidFill>
                      <a:srgbClr val="C00000"/>
                    </a:solidFill>
                  </a:rPr>
                  <a:t>Expensive</a:t>
                </a:r>
                <a:r>
                  <a:rPr lang="en-US" sz="1800" dirty="0"/>
                  <a:t>, since it requires four to six transistors and special layout and support requirements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04A7C484-7E24-447E-8CB0-5149A4D34DEF}" type="slidenum">
              <a:rPr lang="en-US" altLang="en-US" smtClean="0"/>
              <a:pPr/>
              <a:t>20</a:t>
            </a:fld>
            <a:endParaRPr lang="en-US" altLang="en-US"/>
          </a:p>
        </p:txBody>
      </p:sp>
      <p:sp>
        <p:nvSpPr>
          <p:cNvPr id="7" name="Rectangle 6"/>
          <p:cNvSpPr/>
          <p:nvPr/>
        </p:nvSpPr>
        <p:spPr>
          <a:xfrm>
            <a:off x="77168" y="6614200"/>
            <a:ext cx="1347440" cy="215444"/>
          </a:xfrm>
          <a:prstGeom prst="rect">
            <a:avLst/>
          </a:prstGeom>
        </p:spPr>
        <p:txBody>
          <a:bodyPr wrap="square">
            <a:spAutoFit/>
          </a:bodyPr>
          <a:lstStyle/>
          <a:p>
            <a:r>
              <a:rPr lang="en-US" sz="800" dirty="0">
                <a:latin typeface="+mj-lt"/>
              </a:rPr>
              <a:t>[Patterson &amp; H]</a:t>
            </a:r>
            <a:r>
              <a:rPr lang="en-US" sz="800" dirty="0"/>
              <a:t>→</a:t>
            </a:r>
          </a:p>
        </p:txBody>
      </p:sp>
    </p:spTree>
    <p:extLst>
      <p:ext uri="{BB962C8B-B14F-4D97-AF65-F5344CB8AC3E}">
        <p14:creationId xmlns:p14="http://schemas.microsoft.com/office/powerpoint/2010/main" val="170702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It’s Expensive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2000" dirty="0"/>
              </a:p>
              <a:p>
                <a:r>
                  <a:rPr lang="en-US" sz="2000" dirty="0"/>
                  <a:t>Eats up relatively big chunk of the transistor budget</a:t>
                </a:r>
              </a:p>
              <a:p>
                <a:endParaRPr lang="en-US" sz="2000" dirty="0"/>
              </a:p>
              <a:p>
                <a:r>
                  <a:rPr lang="en-US" sz="2000" dirty="0"/>
                  <a:t>Back of the envelop calculation:</a:t>
                </a:r>
              </a:p>
              <a:p>
                <a:pPr lvl="1"/>
                <a:endParaRPr lang="en-US" sz="1800" dirty="0"/>
              </a:p>
              <a:p>
                <a:pPr lvl="1"/>
                <a:r>
                  <a:rPr lang="en-US" sz="1800" dirty="0"/>
                  <a:t>Decent  CPU processor: 4 billion transistors</a:t>
                </a:r>
              </a:p>
              <a:p>
                <a:pPr lvl="1"/>
                <a:endParaRPr lang="en-US" sz="1800" dirty="0"/>
              </a:p>
              <a:p>
                <a:pPr lvl="1"/>
                <a:r>
                  <a:rPr lang="en-US" sz="1800" dirty="0"/>
                  <a:t>Assume 32 MB of L3 cache</a:t>
                </a:r>
              </a:p>
              <a:p>
                <a:pPr lvl="2"/>
                <a:r>
                  <a:rPr lang="en-US" sz="1600" dirty="0"/>
                  <a:t>1 B = 8 bits</a:t>
                </a:r>
              </a:p>
              <a:p>
                <a:pPr lvl="1"/>
                <a:endParaRPr lang="en-US" sz="1800" dirty="0"/>
              </a:p>
              <a:p>
                <a:pPr lvl="1"/>
                <a:r>
                  <a:rPr lang="en-US" sz="1800" dirty="0"/>
                  <a:t>Assume 4 transistors per bit</a:t>
                </a:r>
              </a:p>
              <a:p>
                <a:pPr lvl="2"/>
                <a:r>
                  <a:rPr lang="en-US" sz="1600" dirty="0"/>
                  <a:t>Budget of transistors: </a:t>
                </a:r>
                <a14:m>
                  <m:oMath xmlns:m="http://schemas.openxmlformats.org/officeDocument/2006/math">
                    <m:r>
                      <a:rPr lang="en-US" sz="1600" i="1">
                        <a:latin typeface="Cambria Math" panose="02040503050406030204" pitchFamily="18" charset="0"/>
                      </a:rPr>
                      <m:t>32×</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6</m:t>
                        </m:r>
                      </m:sup>
                    </m:sSup>
                    <m:r>
                      <a:rPr lang="en-US" sz="1600" i="1">
                        <a:latin typeface="Cambria Math" panose="02040503050406030204" pitchFamily="18" charset="0"/>
                      </a:rPr>
                      <m:t>×8×4≈</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9</m:t>
                        </m:r>
                      </m:sup>
                    </m:sSup>
                  </m:oMath>
                </a14:m>
                <a:endParaRPr lang="en-US" sz="1600" dirty="0"/>
              </a:p>
              <a:p>
                <a:pPr lvl="3"/>
                <a:r>
                  <a:rPr lang="en-US" sz="1400" dirty="0"/>
                  <a:t>25% of all transistors used for L3 cache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21</a:t>
            </a:fld>
            <a:endParaRPr lang="en-US" altLang="en-US"/>
          </a:p>
        </p:txBody>
      </p:sp>
    </p:spTree>
    <p:extLst>
      <p:ext uri="{BB962C8B-B14F-4D97-AF65-F5344CB8AC3E}">
        <p14:creationId xmlns:p14="http://schemas.microsoft.com/office/powerpoint/2010/main" val="311878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a:t>
            </a:r>
          </a:p>
        </p:txBody>
      </p:sp>
      <p:sp>
        <p:nvSpPr>
          <p:cNvPr id="3" name="Content Placeholder 2"/>
          <p:cNvSpPr>
            <a:spLocks noGrp="1"/>
          </p:cNvSpPr>
          <p:nvPr>
            <p:ph idx="1"/>
          </p:nvPr>
        </p:nvSpPr>
        <p:spPr/>
        <p:txBody>
          <a:bodyPr/>
          <a:lstStyle/>
          <a:p>
            <a:r>
              <a:rPr lang="en-US" sz="2000" dirty="0"/>
              <a:t>DRAM type memory: the information stored as a charge in a </a:t>
            </a:r>
            <a:r>
              <a:rPr lang="en-US" sz="2000" dirty="0">
                <a:solidFill>
                  <a:srgbClr val="C00000"/>
                </a:solidFill>
              </a:rPr>
              <a:t>capacitor</a:t>
            </a:r>
          </a:p>
          <a:p>
            <a:pPr lvl="1"/>
            <a:r>
              <a:rPr lang="en-US" sz="1600" dirty="0"/>
              <a:t>No charge: 0 signal</a:t>
            </a:r>
          </a:p>
          <a:p>
            <a:pPr lvl="1"/>
            <a:r>
              <a:rPr lang="en-US" sz="1600" dirty="0"/>
              <a:t>Some charge: 1 signal</a:t>
            </a:r>
          </a:p>
          <a:p>
            <a:pPr lvl="2"/>
            <a:endParaRPr lang="en-US" sz="1300" dirty="0"/>
          </a:p>
          <a:p>
            <a:r>
              <a:rPr lang="en-US" sz="2000" dirty="0"/>
              <a:t>The good: </a:t>
            </a:r>
            <a:r>
              <a:rPr lang="en-US" sz="2000" dirty="0">
                <a:solidFill>
                  <a:srgbClr val="C00000"/>
                </a:solidFill>
              </a:rPr>
              <a:t>cheap</a:t>
            </a:r>
            <a:r>
              <a:rPr lang="en-US" sz="2000" dirty="0"/>
              <a:t>, requires only one capacitor and one transistor</a:t>
            </a:r>
          </a:p>
          <a:p>
            <a:endParaRPr lang="en-US" sz="1900" dirty="0"/>
          </a:p>
          <a:p>
            <a:r>
              <a:rPr lang="en-US" sz="2000" dirty="0"/>
              <a:t>The bad: capacitors leak, so the charge or lack of charge should be reinforced every so often, dynamically</a:t>
            </a:r>
          </a:p>
          <a:p>
            <a:pPr lvl="1"/>
            <a:r>
              <a:rPr lang="en-US" sz="1600" dirty="0"/>
              <a:t>D in DRAM comes for the “dynamically” attribute</a:t>
            </a:r>
          </a:p>
          <a:p>
            <a:endParaRPr lang="en-US" sz="2000" dirty="0"/>
          </a:p>
          <a:p>
            <a:endParaRPr lang="en-US" sz="2000" dirty="0"/>
          </a:p>
          <a:p>
            <a:r>
              <a:rPr lang="en-US" sz="2000" dirty="0"/>
              <a:t>Moral of the story: State of the capacitor should be refreshed every </a:t>
            </a:r>
            <a:r>
              <a:rPr lang="en-US" sz="2000" dirty="0">
                <a:solidFill>
                  <a:srgbClr val="C00000"/>
                </a:solidFill>
              </a:rPr>
              <a:t>millisecond</a:t>
            </a:r>
            <a:r>
              <a:rPr lang="en-US" sz="2000" dirty="0"/>
              <a:t> or so</a:t>
            </a:r>
          </a:p>
          <a:p>
            <a:pPr lvl="1"/>
            <a:r>
              <a:rPr lang="en-US" sz="1600" dirty="0"/>
              <a:t>Refreshing requires a small delay in memory accesses</a:t>
            </a:r>
            <a:endParaRPr lang="en-US" sz="1300" dirty="0"/>
          </a:p>
          <a:p>
            <a:pPr lvl="2"/>
            <a:r>
              <a:rPr lang="en-US" sz="1400" dirty="0"/>
              <a:t>Is this delay incurred often? (first order approximation answer) </a:t>
            </a:r>
          </a:p>
          <a:p>
            <a:pPr lvl="3"/>
            <a:r>
              <a:rPr lang="en-US" sz="1200" dirty="0"/>
              <a:t>Given frequency at which memory is accessed, refreshing every millisecond means issues might appear once every million cycles</a:t>
            </a:r>
          </a:p>
          <a:p>
            <a:pPr lvl="3"/>
            <a:r>
              <a:rPr lang="en-US" sz="1200" dirty="0"/>
              <a:t>Moral of the story: refresh is a </a:t>
            </a:r>
            <a:r>
              <a:rPr lang="en-US" sz="1200" dirty="0">
                <a:solidFill>
                  <a:srgbClr val="0070C0"/>
                </a:solidFill>
              </a:rPr>
              <a:t>rare event</a:t>
            </a:r>
            <a:r>
              <a:rPr lang="en-US" sz="1200" dirty="0"/>
              <a:t> (in the life of the execution cycle)</a:t>
            </a:r>
            <a:endParaRPr lang="en-US"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22</a:t>
            </a:fld>
            <a:endParaRPr lang="en-US" altLang="en-US"/>
          </a:p>
        </p:txBody>
      </p:sp>
      <p:sp>
        <p:nvSpPr>
          <p:cNvPr id="7" name="Rectangle 6"/>
          <p:cNvSpPr/>
          <p:nvPr/>
        </p:nvSpPr>
        <p:spPr>
          <a:xfrm>
            <a:off x="80308" y="6575370"/>
            <a:ext cx="1347440" cy="215444"/>
          </a:xfrm>
          <a:prstGeom prst="rect">
            <a:avLst/>
          </a:prstGeom>
        </p:spPr>
        <p:txBody>
          <a:bodyPr wrap="square">
            <a:spAutoFit/>
          </a:bodyPr>
          <a:lstStyle/>
          <a:p>
            <a:r>
              <a:rPr lang="en-US" sz="800" dirty="0">
                <a:latin typeface="+mj-lt"/>
              </a:rPr>
              <a:t>[Patterson &amp; H]</a:t>
            </a:r>
            <a:r>
              <a:rPr lang="en-US" sz="800" dirty="0"/>
              <a:t>→</a:t>
            </a:r>
          </a:p>
        </p:txBody>
      </p:sp>
    </p:spTree>
    <p:extLst>
      <p:ext uri="{BB962C8B-B14F-4D97-AF65-F5344CB8AC3E}">
        <p14:creationId xmlns:p14="http://schemas.microsoft.com/office/powerpoint/2010/main" val="65798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SRAM vs. DRAM: wrap-up </a:t>
            </a:r>
          </a:p>
        </p:txBody>
      </p:sp>
      <p:sp>
        <p:nvSpPr>
          <p:cNvPr id="3" name="Content Placeholder 2"/>
          <p:cNvSpPr>
            <a:spLocks noGrp="1"/>
          </p:cNvSpPr>
          <p:nvPr>
            <p:ph idx="1"/>
          </p:nvPr>
        </p:nvSpPr>
        <p:spPr/>
        <p:txBody>
          <a:bodyPr>
            <a:normAutofit/>
          </a:bodyPr>
          <a:lstStyle/>
          <a:p>
            <a:r>
              <a:rPr lang="en-US" sz="1800" dirty="0"/>
              <a:t>SRAM access time: of the order of nanoseconds or tens of nanoseconds</a:t>
            </a:r>
          </a:p>
          <a:p>
            <a:pPr lvl="1"/>
            <a:r>
              <a:rPr lang="en-US" sz="1600" dirty="0"/>
              <a:t>Expensive but fast </a:t>
            </a:r>
          </a:p>
          <a:p>
            <a:pPr lvl="1"/>
            <a:r>
              <a:rPr lang="en-US" sz="1600" dirty="0"/>
              <a:t>Transistor hog</a:t>
            </a:r>
          </a:p>
          <a:p>
            <a:pPr lvl="1"/>
            <a:r>
              <a:rPr lang="en-US" sz="1600" dirty="0"/>
              <a:t>Needs no refresh</a:t>
            </a:r>
          </a:p>
          <a:p>
            <a:pPr lvl="3"/>
            <a:endParaRPr lang="en-US" sz="1100" dirty="0"/>
          </a:p>
          <a:p>
            <a:r>
              <a:rPr lang="en-US" sz="1800" dirty="0"/>
              <a:t>DRAM access time: of the order of hundreds of nanoseconds</a:t>
            </a:r>
          </a:p>
          <a:p>
            <a:pPr lvl="1"/>
            <a:r>
              <a:rPr lang="en-US" sz="1600" dirty="0"/>
              <a:t>Less expensive but slow </a:t>
            </a:r>
          </a:p>
          <a:p>
            <a:pPr lvl="1"/>
            <a:r>
              <a:rPr lang="en-US" sz="1600" dirty="0"/>
              <a:t>Higher capacity per unit area</a:t>
            </a:r>
          </a:p>
          <a:p>
            <a:pPr lvl="1"/>
            <a:r>
              <a:rPr lang="en-US" sz="1600" dirty="0"/>
              <a:t>Needs refresh every 10-100 </a:t>
            </a:r>
            <a:r>
              <a:rPr lang="en-US" sz="1600" dirty="0" err="1"/>
              <a:t>ms</a:t>
            </a:r>
            <a:endParaRPr lang="en-US" sz="1600" dirty="0"/>
          </a:p>
          <a:p>
            <a:pPr lvl="1"/>
            <a:r>
              <a:rPr lang="en-US" sz="1600" dirty="0"/>
              <a:t>Sensitive to disturbances</a:t>
            </a:r>
          </a:p>
          <a:p>
            <a:pPr lvl="3"/>
            <a:endParaRPr lang="en-US" sz="1100" dirty="0"/>
          </a:p>
          <a:p>
            <a:r>
              <a:rPr lang="en-US" sz="1800" dirty="0"/>
              <a:t>Limit case: a 100X speedup if you can work off the SRAM</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23</a:t>
            </a:fld>
            <a:endParaRPr lang="en-US" altLang="en-US"/>
          </a:p>
        </p:txBody>
      </p:sp>
      <p:sp>
        <p:nvSpPr>
          <p:cNvPr id="5" name="Rectangle 4"/>
          <p:cNvSpPr/>
          <p:nvPr/>
        </p:nvSpPr>
        <p:spPr>
          <a:xfrm>
            <a:off x="9431878" y="6414421"/>
            <a:ext cx="1347440" cy="215444"/>
          </a:xfrm>
          <a:prstGeom prst="rect">
            <a:avLst/>
          </a:prstGeom>
        </p:spPr>
        <p:txBody>
          <a:bodyPr wrap="square">
            <a:spAutoFit/>
          </a:bodyPr>
          <a:lstStyle/>
          <a:p>
            <a:r>
              <a:rPr lang="en-US" sz="800" dirty="0">
                <a:latin typeface="+mj-lt"/>
              </a:rPr>
              <a:t>[</a:t>
            </a:r>
            <a:r>
              <a:rPr lang="en-US" sz="800" dirty="0" err="1">
                <a:latin typeface="+mj-lt"/>
              </a:rPr>
              <a:t>Rauber&amp;Runger</a:t>
            </a:r>
            <a:r>
              <a:rPr lang="en-US" sz="800" dirty="0">
                <a:latin typeface="+mj-lt"/>
              </a:rPr>
              <a:t>]</a:t>
            </a:r>
            <a:r>
              <a:rPr lang="en-US" sz="800" dirty="0"/>
              <a:t>→</a:t>
            </a:r>
          </a:p>
        </p:txBody>
      </p:sp>
      <p:graphicFrame>
        <p:nvGraphicFramePr>
          <p:cNvPr id="9" name="Table 8"/>
          <p:cNvGraphicFramePr>
            <a:graphicFrameLocks noGrp="1"/>
          </p:cNvGraphicFramePr>
          <p:nvPr/>
        </p:nvGraphicFramePr>
        <p:xfrm>
          <a:off x="1676401" y="5291886"/>
          <a:ext cx="8762999" cy="1136385"/>
        </p:xfrm>
        <a:graphic>
          <a:graphicData uri="http://schemas.openxmlformats.org/drawingml/2006/table">
            <a:tbl>
              <a:tblPr firstRow="1" bandRow="1">
                <a:tableStyleId>{5C22544A-7EE6-4342-B048-85BDC9FD1C3A}</a:tableStyleId>
              </a:tblPr>
              <a:tblGrid>
                <a:gridCol w="728869">
                  <a:extLst>
                    <a:ext uri="{9D8B030D-6E8A-4147-A177-3AD203B41FA5}">
                      <a16:colId xmlns:a16="http://schemas.microsoft.com/office/drawing/2014/main" val="20000"/>
                    </a:ext>
                  </a:extLst>
                </a:gridCol>
                <a:gridCol w="1872532">
                  <a:extLst>
                    <a:ext uri="{9D8B030D-6E8A-4147-A177-3AD203B41FA5}">
                      <a16:colId xmlns:a16="http://schemas.microsoft.com/office/drawing/2014/main" val="20001"/>
                    </a:ext>
                  </a:extLst>
                </a:gridCol>
                <a:gridCol w="1304014">
                  <a:extLst>
                    <a:ext uri="{9D8B030D-6E8A-4147-A177-3AD203B41FA5}">
                      <a16:colId xmlns:a16="http://schemas.microsoft.com/office/drawing/2014/main" val="20002"/>
                    </a:ext>
                  </a:extLst>
                </a:gridCol>
                <a:gridCol w="1133061">
                  <a:extLst>
                    <a:ext uri="{9D8B030D-6E8A-4147-A177-3AD203B41FA5}">
                      <a16:colId xmlns:a16="http://schemas.microsoft.com/office/drawing/2014/main" val="20003"/>
                    </a:ext>
                  </a:extLst>
                </a:gridCol>
                <a:gridCol w="1133723">
                  <a:extLst>
                    <a:ext uri="{9D8B030D-6E8A-4147-A177-3AD203B41FA5}">
                      <a16:colId xmlns:a16="http://schemas.microsoft.com/office/drawing/2014/main" val="20004"/>
                    </a:ext>
                  </a:extLst>
                </a:gridCol>
                <a:gridCol w="838201">
                  <a:extLst>
                    <a:ext uri="{9D8B030D-6E8A-4147-A177-3AD203B41FA5}">
                      <a16:colId xmlns:a16="http://schemas.microsoft.com/office/drawing/2014/main" val="20005"/>
                    </a:ext>
                  </a:extLst>
                </a:gridCol>
                <a:gridCol w="1752599">
                  <a:extLst>
                    <a:ext uri="{9D8B030D-6E8A-4147-A177-3AD203B41FA5}">
                      <a16:colId xmlns:a16="http://schemas.microsoft.com/office/drawing/2014/main" val="20006"/>
                    </a:ext>
                  </a:extLst>
                </a:gridCol>
              </a:tblGrid>
              <a:tr h="411360">
                <a:tc>
                  <a:txBody>
                    <a:bodyPr/>
                    <a:lstStyle/>
                    <a:p>
                      <a:pPr algn="ctr"/>
                      <a:endParaRPr lang="en-US" sz="1600" dirty="0"/>
                    </a:p>
                  </a:txBody>
                  <a:tcPr anchor="ctr"/>
                </a:tc>
                <a:tc>
                  <a:txBody>
                    <a:bodyPr/>
                    <a:lstStyle/>
                    <a:p>
                      <a:pPr algn="ctr"/>
                      <a:r>
                        <a:rPr lang="en-US" sz="1600" dirty="0"/>
                        <a:t>Transistors</a:t>
                      </a:r>
                      <a:r>
                        <a:rPr lang="en-US" sz="1600" baseline="0" dirty="0"/>
                        <a:t> per </a:t>
                      </a:r>
                      <a:r>
                        <a:rPr lang="en-US" sz="1600" dirty="0"/>
                        <a:t>bit</a:t>
                      </a:r>
                    </a:p>
                  </a:txBody>
                  <a:tcPr anchor="ctr"/>
                </a:tc>
                <a:tc>
                  <a:txBody>
                    <a:bodyPr/>
                    <a:lstStyle/>
                    <a:p>
                      <a:pPr algn="ctr"/>
                      <a:r>
                        <a:rPr lang="en-US" sz="1600" dirty="0"/>
                        <a:t>Access Time</a:t>
                      </a:r>
                    </a:p>
                  </a:txBody>
                  <a:tcPr anchor="ctr"/>
                </a:tc>
                <a:tc>
                  <a:txBody>
                    <a:bodyPr/>
                    <a:lstStyle/>
                    <a:p>
                      <a:pPr algn="ctr"/>
                      <a:r>
                        <a:rPr lang="en-US" sz="1600" dirty="0"/>
                        <a:t>Persistent?</a:t>
                      </a:r>
                    </a:p>
                  </a:txBody>
                  <a:tcPr anchor="ctr"/>
                </a:tc>
                <a:tc>
                  <a:txBody>
                    <a:bodyPr/>
                    <a:lstStyle/>
                    <a:p>
                      <a:pPr algn="ctr"/>
                      <a:r>
                        <a:rPr lang="en-US" sz="1600" dirty="0"/>
                        <a:t>Sensitive?</a:t>
                      </a:r>
                    </a:p>
                  </a:txBody>
                  <a:tcPr anchor="ctr"/>
                </a:tc>
                <a:tc>
                  <a:txBody>
                    <a:bodyPr/>
                    <a:lstStyle/>
                    <a:p>
                      <a:pPr algn="ctr"/>
                      <a:r>
                        <a:rPr lang="en-US" sz="1600" dirty="0"/>
                        <a:t>Price</a:t>
                      </a:r>
                    </a:p>
                  </a:txBody>
                  <a:tcPr anchor="ctr"/>
                </a:tc>
                <a:tc>
                  <a:txBody>
                    <a:bodyPr/>
                    <a:lstStyle/>
                    <a:p>
                      <a:pPr algn="ctr"/>
                      <a:r>
                        <a:rPr lang="en-US" sz="1600" dirty="0"/>
                        <a:t>Applications</a:t>
                      </a:r>
                    </a:p>
                  </a:txBody>
                  <a:tcPr anchor="ctr"/>
                </a:tc>
                <a:extLst>
                  <a:ext uri="{0D108BD9-81ED-4DB2-BD59-A6C34878D82A}">
                    <a16:rowId xmlns:a16="http://schemas.microsoft.com/office/drawing/2014/main" val="10000"/>
                  </a:ext>
                </a:extLst>
              </a:tr>
              <a:tr h="387877">
                <a:tc>
                  <a:txBody>
                    <a:bodyPr/>
                    <a:lstStyle/>
                    <a:p>
                      <a:pPr algn="ctr"/>
                      <a:r>
                        <a:rPr lang="en-US" sz="1600" dirty="0"/>
                        <a:t>SRAM</a:t>
                      </a:r>
                    </a:p>
                  </a:txBody>
                  <a:tcPr anchor="ctr"/>
                </a:tc>
                <a:tc>
                  <a:txBody>
                    <a:bodyPr/>
                    <a:lstStyle/>
                    <a:p>
                      <a:pPr algn="ctr"/>
                      <a:r>
                        <a:rPr lang="en-US" sz="1600" dirty="0"/>
                        <a:t>6</a:t>
                      </a:r>
                    </a:p>
                  </a:txBody>
                  <a:tcPr anchor="ctr"/>
                </a:tc>
                <a:tc>
                  <a:txBody>
                    <a:bodyPr/>
                    <a:lstStyle/>
                    <a:p>
                      <a:pPr algn="ctr"/>
                      <a:r>
                        <a:rPr lang="en-US" sz="1600" dirty="0"/>
                        <a:t>1X</a:t>
                      </a:r>
                    </a:p>
                  </a:txBody>
                  <a:tcPr anchor="ctr"/>
                </a:tc>
                <a:tc>
                  <a:txBody>
                    <a:bodyPr/>
                    <a:lstStyle/>
                    <a:p>
                      <a:pPr algn="ctr"/>
                      <a:r>
                        <a:rPr lang="en-US" sz="1600" dirty="0"/>
                        <a:t>Yes</a:t>
                      </a:r>
                    </a:p>
                  </a:txBody>
                  <a:tcPr anchor="ctr"/>
                </a:tc>
                <a:tc>
                  <a:txBody>
                    <a:bodyPr/>
                    <a:lstStyle/>
                    <a:p>
                      <a:pPr algn="ctr"/>
                      <a:r>
                        <a:rPr lang="en-US" sz="1600" dirty="0"/>
                        <a:t>No</a:t>
                      </a:r>
                    </a:p>
                  </a:txBody>
                  <a:tcPr anchor="ctr"/>
                </a:tc>
                <a:tc>
                  <a:txBody>
                    <a:bodyPr/>
                    <a:lstStyle/>
                    <a:p>
                      <a:pPr algn="ctr"/>
                      <a:r>
                        <a:rPr lang="en-US" sz="1600" dirty="0"/>
                        <a:t>100X</a:t>
                      </a:r>
                    </a:p>
                  </a:txBody>
                  <a:tcPr anchor="ctr"/>
                </a:tc>
                <a:tc>
                  <a:txBody>
                    <a:bodyPr/>
                    <a:lstStyle/>
                    <a:p>
                      <a:pPr algn="ctr"/>
                      <a:r>
                        <a:rPr lang="en-US" sz="1600" dirty="0"/>
                        <a:t>Cache memories</a:t>
                      </a:r>
                    </a:p>
                  </a:txBody>
                  <a:tcPr anchor="ctr"/>
                </a:tc>
                <a:extLst>
                  <a:ext uri="{0D108BD9-81ED-4DB2-BD59-A6C34878D82A}">
                    <a16:rowId xmlns:a16="http://schemas.microsoft.com/office/drawing/2014/main" val="10001"/>
                  </a:ext>
                </a:extLst>
              </a:tr>
              <a:tr h="337148">
                <a:tc>
                  <a:txBody>
                    <a:bodyPr/>
                    <a:lstStyle/>
                    <a:p>
                      <a:pPr algn="ctr"/>
                      <a:r>
                        <a:rPr lang="en-US" sz="1600" dirty="0"/>
                        <a:t>DRAM</a:t>
                      </a:r>
                    </a:p>
                  </a:txBody>
                  <a:tcPr anchor="ctr"/>
                </a:tc>
                <a:tc>
                  <a:txBody>
                    <a:bodyPr/>
                    <a:lstStyle/>
                    <a:p>
                      <a:pPr algn="ctr"/>
                      <a:r>
                        <a:rPr lang="en-US" sz="1600" dirty="0"/>
                        <a:t>1</a:t>
                      </a:r>
                    </a:p>
                  </a:txBody>
                  <a:tcPr anchor="ctr"/>
                </a:tc>
                <a:tc>
                  <a:txBody>
                    <a:bodyPr/>
                    <a:lstStyle/>
                    <a:p>
                      <a:pPr algn="ctr"/>
                      <a:r>
                        <a:rPr lang="en-US" sz="1600" dirty="0"/>
                        <a:t>100X</a:t>
                      </a:r>
                    </a:p>
                  </a:txBody>
                  <a:tcPr anchor="ctr"/>
                </a:tc>
                <a:tc>
                  <a:txBody>
                    <a:bodyPr/>
                    <a:lstStyle/>
                    <a:p>
                      <a:pPr algn="ctr"/>
                      <a:r>
                        <a:rPr lang="en-US" sz="1600" dirty="0"/>
                        <a:t>No</a:t>
                      </a:r>
                    </a:p>
                  </a:txBody>
                  <a:tcPr anchor="ctr"/>
                </a:tc>
                <a:tc>
                  <a:txBody>
                    <a:bodyPr/>
                    <a:lstStyle/>
                    <a:p>
                      <a:pPr algn="ctr"/>
                      <a:r>
                        <a:rPr lang="en-US" sz="1600" dirty="0"/>
                        <a:t>Yes</a:t>
                      </a:r>
                    </a:p>
                  </a:txBody>
                  <a:tcPr anchor="ctr"/>
                </a:tc>
                <a:tc>
                  <a:txBody>
                    <a:bodyPr/>
                    <a:lstStyle/>
                    <a:p>
                      <a:pPr algn="ctr"/>
                      <a:r>
                        <a:rPr lang="en-US" sz="1600" dirty="0"/>
                        <a:t>1X</a:t>
                      </a:r>
                    </a:p>
                  </a:txBody>
                  <a:tcPr anchor="ctr"/>
                </a:tc>
                <a:tc>
                  <a:txBody>
                    <a:bodyPr/>
                    <a:lstStyle/>
                    <a:p>
                      <a:pPr algn="ctr"/>
                      <a:r>
                        <a:rPr lang="en-US" sz="1600" dirty="0"/>
                        <a:t>Main Memory</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1384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1026"/>
          <p:cNvSpPr>
            <a:spLocks noGrp="1" noChangeArrowheads="1"/>
          </p:cNvSpPr>
          <p:nvPr>
            <p:ph type="title"/>
          </p:nvPr>
        </p:nvSpPr>
        <p:spPr/>
        <p:txBody>
          <a:bodyPr>
            <a:normAutofit/>
          </a:bodyPr>
          <a:lstStyle/>
          <a:p>
            <a:r>
              <a:rPr lang="en-US" dirty="0"/>
              <a:t>Feature Comparison Between Memory Types</a:t>
            </a:r>
          </a:p>
        </p:txBody>
      </p:sp>
      <p:sp>
        <p:nvSpPr>
          <p:cNvPr id="4" name="Slide Number Placeholder 3"/>
          <p:cNvSpPr>
            <a:spLocks noGrp="1"/>
          </p:cNvSpPr>
          <p:nvPr>
            <p:ph type="sldNum" sz="quarter" idx="12"/>
          </p:nvPr>
        </p:nvSpPr>
        <p:spPr/>
        <p:txBody>
          <a:bodyPr/>
          <a:lstStyle/>
          <a:p>
            <a:fld id="{198C497F-F93A-415D-AE85-6EDF5BB63A7F}" type="slidenum">
              <a:rPr lang="en-US" altLang="en-US" smtClean="0"/>
              <a:pPr/>
              <a:t>24</a:t>
            </a:fld>
            <a:endParaRPr lang="en-US" altLang="en-US"/>
          </a:p>
        </p:txBody>
      </p:sp>
      <p:graphicFrame>
        <p:nvGraphicFramePr>
          <p:cNvPr id="3" name="Table 2"/>
          <p:cNvGraphicFramePr>
            <a:graphicFrameLocks noGrp="1"/>
          </p:cNvGraphicFramePr>
          <p:nvPr/>
        </p:nvGraphicFramePr>
        <p:xfrm>
          <a:off x="1807668" y="2667000"/>
          <a:ext cx="8479332" cy="2865120"/>
        </p:xfrm>
        <a:graphic>
          <a:graphicData uri="http://schemas.openxmlformats.org/drawingml/2006/table">
            <a:tbl>
              <a:tblPr firstRow="1" bandRow="1">
                <a:tableStyleId>{5C22544A-7EE6-4342-B048-85BDC9FD1C3A}</a:tableStyleId>
              </a:tblPr>
              <a:tblGrid>
                <a:gridCol w="2119833">
                  <a:extLst>
                    <a:ext uri="{9D8B030D-6E8A-4147-A177-3AD203B41FA5}">
                      <a16:colId xmlns:a16="http://schemas.microsoft.com/office/drawing/2014/main" val="20000"/>
                    </a:ext>
                  </a:extLst>
                </a:gridCol>
                <a:gridCol w="2119833">
                  <a:extLst>
                    <a:ext uri="{9D8B030D-6E8A-4147-A177-3AD203B41FA5}">
                      <a16:colId xmlns:a16="http://schemas.microsoft.com/office/drawing/2014/main" val="20001"/>
                    </a:ext>
                  </a:extLst>
                </a:gridCol>
                <a:gridCol w="2119833">
                  <a:extLst>
                    <a:ext uri="{9D8B030D-6E8A-4147-A177-3AD203B41FA5}">
                      <a16:colId xmlns:a16="http://schemas.microsoft.com/office/drawing/2014/main" val="20002"/>
                    </a:ext>
                  </a:extLst>
                </a:gridCol>
                <a:gridCol w="2119833">
                  <a:extLst>
                    <a:ext uri="{9D8B030D-6E8A-4147-A177-3AD203B41FA5}">
                      <a16:colId xmlns:a16="http://schemas.microsoft.com/office/drawing/2014/main" val="20003"/>
                    </a:ext>
                  </a:extLst>
                </a:gridCol>
              </a:tblGrid>
              <a:tr h="370840">
                <a:tc>
                  <a:txBody>
                    <a:bodyPr/>
                    <a:lstStyle/>
                    <a:p>
                      <a:pPr algn="ctr"/>
                      <a:endParaRPr lang="en-US" dirty="0"/>
                    </a:p>
                  </a:txBody>
                  <a:tcPr anchor="ctr"/>
                </a:tc>
                <a:tc>
                  <a:txBody>
                    <a:bodyPr/>
                    <a:lstStyle/>
                    <a:p>
                      <a:pPr algn="ctr"/>
                      <a:r>
                        <a:rPr lang="en-US" b="1" dirty="0">
                          <a:solidFill>
                            <a:srgbClr val="FFC000"/>
                          </a:solidFill>
                        </a:rPr>
                        <a:t>SRAM</a:t>
                      </a:r>
                    </a:p>
                  </a:txBody>
                  <a:tcPr anchor="ctr"/>
                </a:tc>
                <a:tc>
                  <a:txBody>
                    <a:bodyPr/>
                    <a:lstStyle/>
                    <a:p>
                      <a:pPr algn="ctr"/>
                      <a:r>
                        <a:rPr lang="en-US" b="1" dirty="0">
                          <a:solidFill>
                            <a:srgbClr val="FFC000"/>
                          </a:solidFill>
                        </a:rPr>
                        <a:t>DRAM</a:t>
                      </a:r>
                    </a:p>
                  </a:txBody>
                  <a:tcPr anchor="ctr"/>
                </a:tc>
                <a:tc>
                  <a:txBody>
                    <a:bodyPr/>
                    <a:lstStyle/>
                    <a:p>
                      <a:pPr algn="ctr"/>
                      <a:r>
                        <a:rPr lang="en-US" b="1" dirty="0">
                          <a:solidFill>
                            <a:srgbClr val="FFC000"/>
                          </a:solidFill>
                        </a:rPr>
                        <a:t>Flash</a:t>
                      </a:r>
                    </a:p>
                  </a:txBody>
                  <a:tcPr anchor="ctr"/>
                </a:tc>
                <a:extLst>
                  <a:ext uri="{0D108BD9-81ED-4DB2-BD59-A6C34878D82A}">
                    <a16:rowId xmlns:a16="http://schemas.microsoft.com/office/drawing/2014/main" val="10000"/>
                  </a:ext>
                </a:extLst>
              </a:tr>
              <a:tr h="370840">
                <a:tc>
                  <a:txBody>
                    <a:bodyPr/>
                    <a:lstStyle/>
                    <a:p>
                      <a:pPr algn="ctr"/>
                      <a:r>
                        <a:rPr lang="en-US" b="1" dirty="0">
                          <a:solidFill>
                            <a:srgbClr val="0070C0"/>
                          </a:solidFill>
                        </a:rPr>
                        <a:t>Speed</a:t>
                      </a:r>
                    </a:p>
                  </a:txBody>
                  <a:tcPr anchor="ctr"/>
                </a:tc>
                <a:tc>
                  <a:txBody>
                    <a:bodyPr/>
                    <a:lstStyle/>
                    <a:p>
                      <a:pPr algn="ctr"/>
                      <a:r>
                        <a:rPr lang="en-US" dirty="0"/>
                        <a:t>Very fast</a:t>
                      </a:r>
                    </a:p>
                  </a:txBody>
                  <a:tcPr anchor="ctr"/>
                </a:tc>
                <a:tc>
                  <a:txBody>
                    <a:bodyPr/>
                    <a:lstStyle/>
                    <a:p>
                      <a:pPr algn="ctr"/>
                      <a:r>
                        <a:rPr lang="en-US" dirty="0"/>
                        <a:t>Fast</a:t>
                      </a:r>
                    </a:p>
                  </a:txBody>
                  <a:tcPr anchor="ctr"/>
                </a:tc>
                <a:tc>
                  <a:txBody>
                    <a:bodyPr/>
                    <a:lstStyle/>
                    <a:p>
                      <a:pPr algn="ctr"/>
                      <a:r>
                        <a:rPr lang="en-US" dirty="0"/>
                        <a:t>Very slow</a:t>
                      </a:r>
                    </a:p>
                  </a:txBody>
                  <a:tcPr anchor="ctr"/>
                </a:tc>
                <a:extLst>
                  <a:ext uri="{0D108BD9-81ED-4DB2-BD59-A6C34878D82A}">
                    <a16:rowId xmlns:a16="http://schemas.microsoft.com/office/drawing/2014/main" val="10001"/>
                  </a:ext>
                </a:extLst>
              </a:tr>
              <a:tr h="370840">
                <a:tc>
                  <a:txBody>
                    <a:bodyPr/>
                    <a:lstStyle/>
                    <a:p>
                      <a:pPr algn="ctr"/>
                      <a:r>
                        <a:rPr lang="en-US" b="1" dirty="0">
                          <a:solidFill>
                            <a:srgbClr val="0070C0"/>
                          </a:solidFill>
                        </a:rPr>
                        <a:t>Density</a:t>
                      </a:r>
                    </a:p>
                  </a:txBody>
                  <a:tcPr anchor="ctr"/>
                </a:tc>
                <a:tc>
                  <a:txBody>
                    <a:bodyPr/>
                    <a:lstStyle/>
                    <a:p>
                      <a:pPr algn="ctr"/>
                      <a:r>
                        <a:rPr lang="en-US" dirty="0"/>
                        <a:t>Low</a:t>
                      </a:r>
                    </a:p>
                  </a:txBody>
                  <a:tcPr anchor="ctr"/>
                </a:tc>
                <a:tc>
                  <a:txBody>
                    <a:bodyPr/>
                    <a:lstStyle/>
                    <a:p>
                      <a:pPr algn="ctr"/>
                      <a:r>
                        <a:rPr lang="en-US" dirty="0"/>
                        <a:t>High</a:t>
                      </a:r>
                    </a:p>
                  </a:txBody>
                  <a:tcPr anchor="ctr"/>
                </a:tc>
                <a:tc>
                  <a:txBody>
                    <a:bodyPr/>
                    <a:lstStyle/>
                    <a:p>
                      <a:pPr algn="ctr"/>
                      <a:r>
                        <a:rPr lang="en-US" dirty="0"/>
                        <a:t>Very high</a:t>
                      </a:r>
                    </a:p>
                  </a:txBody>
                  <a:tcPr anchor="ctr"/>
                </a:tc>
                <a:extLst>
                  <a:ext uri="{0D108BD9-81ED-4DB2-BD59-A6C34878D82A}">
                    <a16:rowId xmlns:a16="http://schemas.microsoft.com/office/drawing/2014/main" val="10002"/>
                  </a:ext>
                </a:extLst>
              </a:tr>
              <a:tr h="370840">
                <a:tc>
                  <a:txBody>
                    <a:bodyPr/>
                    <a:lstStyle/>
                    <a:p>
                      <a:pPr algn="ctr"/>
                      <a:r>
                        <a:rPr lang="en-US" b="1" dirty="0">
                          <a:solidFill>
                            <a:srgbClr val="0070C0"/>
                          </a:solidFill>
                        </a:rPr>
                        <a:t>Power</a:t>
                      </a:r>
                    </a:p>
                  </a:txBody>
                  <a:tcPr anchor="ctr"/>
                </a:tc>
                <a:tc>
                  <a:txBody>
                    <a:bodyPr/>
                    <a:lstStyle/>
                    <a:p>
                      <a:pPr algn="ctr"/>
                      <a:r>
                        <a:rPr lang="en-US" dirty="0"/>
                        <a:t>Low</a:t>
                      </a:r>
                    </a:p>
                  </a:txBody>
                  <a:tcPr anchor="ctr"/>
                </a:tc>
                <a:tc>
                  <a:txBody>
                    <a:bodyPr/>
                    <a:lstStyle/>
                    <a:p>
                      <a:pPr algn="ctr"/>
                      <a:r>
                        <a:rPr lang="en-US" dirty="0"/>
                        <a:t>High</a:t>
                      </a:r>
                    </a:p>
                  </a:txBody>
                  <a:tcPr anchor="ctr"/>
                </a:tc>
                <a:tc>
                  <a:txBody>
                    <a:bodyPr/>
                    <a:lstStyle/>
                    <a:p>
                      <a:pPr algn="ctr"/>
                      <a:r>
                        <a:rPr lang="en-US" dirty="0"/>
                        <a:t>Very low</a:t>
                      </a:r>
                    </a:p>
                  </a:txBody>
                  <a:tcPr anchor="ctr"/>
                </a:tc>
                <a:extLst>
                  <a:ext uri="{0D108BD9-81ED-4DB2-BD59-A6C34878D82A}">
                    <a16:rowId xmlns:a16="http://schemas.microsoft.com/office/drawing/2014/main" val="10003"/>
                  </a:ext>
                </a:extLst>
              </a:tr>
              <a:tr h="370840">
                <a:tc>
                  <a:txBody>
                    <a:bodyPr/>
                    <a:lstStyle/>
                    <a:p>
                      <a:pPr algn="ctr"/>
                      <a:r>
                        <a:rPr lang="en-US" b="1" dirty="0">
                          <a:solidFill>
                            <a:srgbClr val="0070C0"/>
                          </a:solidFill>
                        </a:rPr>
                        <a:t>Refresh</a:t>
                      </a:r>
                    </a:p>
                  </a:txBody>
                  <a:tcPr anchor="ctr"/>
                </a:tc>
                <a:tc>
                  <a:txBody>
                    <a:bodyPr/>
                    <a:lstStyle/>
                    <a:p>
                      <a:pPr algn="ctr"/>
                      <a:r>
                        <a:rPr lang="en-US" dirty="0"/>
                        <a:t>No</a:t>
                      </a:r>
                    </a:p>
                  </a:txBody>
                  <a:tcPr anchor="ctr"/>
                </a:tc>
                <a:tc>
                  <a:txBody>
                    <a:bodyPr/>
                    <a:lstStyle/>
                    <a:p>
                      <a:pPr algn="ctr"/>
                      <a:r>
                        <a:rPr lang="en-US" dirty="0"/>
                        <a:t>Yes</a:t>
                      </a:r>
                    </a:p>
                  </a:txBody>
                  <a:tcPr anchor="ctr"/>
                </a:tc>
                <a:tc>
                  <a:txBody>
                    <a:bodyPr/>
                    <a:lstStyle/>
                    <a:p>
                      <a:pPr algn="ctr"/>
                      <a:r>
                        <a:rPr lang="en-US" dirty="0"/>
                        <a:t>No</a:t>
                      </a:r>
                    </a:p>
                  </a:txBody>
                  <a:tcPr anchor="ctr"/>
                </a:tc>
                <a:extLst>
                  <a:ext uri="{0D108BD9-81ED-4DB2-BD59-A6C34878D82A}">
                    <a16:rowId xmlns:a16="http://schemas.microsoft.com/office/drawing/2014/main" val="10004"/>
                  </a:ext>
                </a:extLst>
              </a:tr>
              <a:tr h="370840">
                <a:tc>
                  <a:txBody>
                    <a:bodyPr/>
                    <a:lstStyle/>
                    <a:p>
                      <a:pPr algn="ctr"/>
                      <a:r>
                        <a:rPr lang="en-US" b="1" dirty="0">
                          <a:solidFill>
                            <a:srgbClr val="0070C0"/>
                          </a:solidFill>
                        </a:rPr>
                        <a:t>Retention</a:t>
                      </a:r>
                    </a:p>
                  </a:txBody>
                  <a:tcPr anchor="ctr"/>
                </a:tc>
                <a:tc>
                  <a:txBody>
                    <a:bodyPr/>
                    <a:lstStyle/>
                    <a:p>
                      <a:pPr algn="ctr"/>
                      <a:r>
                        <a:rPr lang="en-US" dirty="0"/>
                        <a:t>Volatile</a:t>
                      </a:r>
                    </a:p>
                  </a:txBody>
                  <a:tcPr anchor="ctr"/>
                </a:tc>
                <a:tc>
                  <a:txBody>
                    <a:bodyPr/>
                    <a:lstStyle/>
                    <a:p>
                      <a:pPr algn="ctr"/>
                      <a:r>
                        <a:rPr lang="en-US" dirty="0"/>
                        <a:t>Volatile</a:t>
                      </a:r>
                    </a:p>
                  </a:txBody>
                  <a:tcPr anchor="ctr"/>
                </a:tc>
                <a:tc>
                  <a:txBody>
                    <a:bodyPr/>
                    <a:lstStyle/>
                    <a:p>
                      <a:pPr algn="ctr"/>
                      <a:r>
                        <a:rPr lang="en-US" dirty="0"/>
                        <a:t>Non-volatile</a:t>
                      </a: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rPr>
                        <a:t>Mechanism</a:t>
                      </a:r>
                    </a:p>
                  </a:txBody>
                  <a:tcPr anchor="ctr"/>
                </a:tc>
                <a:tc>
                  <a:txBody>
                    <a:bodyPr/>
                    <a:lstStyle/>
                    <a:p>
                      <a:pPr algn="ctr"/>
                      <a:r>
                        <a:rPr lang="en-US" dirty="0"/>
                        <a:t>Bi-stable Latch</a:t>
                      </a:r>
                    </a:p>
                  </a:txBody>
                  <a:tcPr anchor="ctr"/>
                </a:tc>
                <a:tc>
                  <a:txBody>
                    <a:bodyPr/>
                    <a:lstStyle/>
                    <a:p>
                      <a:pPr algn="ctr"/>
                      <a:r>
                        <a:rPr lang="en-US" dirty="0"/>
                        <a:t>Capacitor</a:t>
                      </a:r>
                    </a:p>
                  </a:txBody>
                  <a:tcPr anchor="ctr"/>
                </a:tc>
                <a:tc>
                  <a:txBody>
                    <a:bodyPr/>
                    <a:lstStyle/>
                    <a:p>
                      <a:pPr algn="ctr"/>
                      <a:r>
                        <a:rPr lang="en-US" dirty="0">
                          <a:hlinkClick r:id="rId3"/>
                        </a:rPr>
                        <a:t>Fowler-</a:t>
                      </a:r>
                      <a:r>
                        <a:rPr lang="en-US" dirty="0" err="1">
                          <a:hlinkClick r:id="rId3"/>
                        </a:rPr>
                        <a:t>Nordheim</a:t>
                      </a:r>
                      <a:r>
                        <a:rPr lang="en-US" dirty="0">
                          <a:hlinkClick r:id="rId3"/>
                        </a:rPr>
                        <a:t> tunneling</a:t>
                      </a:r>
                      <a:endParaRPr lang="en-US"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1529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The Memory Hierarchy</a:t>
            </a:r>
          </a:p>
        </p:txBody>
      </p:sp>
      <p:sp>
        <p:nvSpPr>
          <p:cNvPr id="3" name="Content Placeholder 2"/>
          <p:cNvSpPr>
            <a:spLocks noGrp="1"/>
          </p:cNvSpPr>
          <p:nvPr>
            <p:ph idx="1"/>
          </p:nvPr>
        </p:nvSpPr>
        <p:spPr/>
        <p:txBody>
          <a:bodyPr/>
          <a:lstStyle/>
          <a:p>
            <a:endParaRPr lang="en-US" sz="2000" dirty="0"/>
          </a:p>
          <a:p>
            <a:r>
              <a:rPr lang="en-US" sz="2000" dirty="0"/>
              <a:t>Common Sense Observations</a:t>
            </a:r>
          </a:p>
          <a:p>
            <a:pPr lvl="1"/>
            <a:endParaRPr lang="en-US" sz="1600" dirty="0"/>
          </a:p>
          <a:p>
            <a:pPr lvl="1"/>
            <a:endParaRPr lang="en-US" sz="1600" dirty="0"/>
          </a:p>
          <a:p>
            <a:pPr lvl="1"/>
            <a:r>
              <a:rPr lang="en-US" sz="1600" dirty="0">
                <a:solidFill>
                  <a:srgbClr val="00B050"/>
                </a:solidFill>
              </a:rPr>
              <a:t>Observation 1</a:t>
            </a:r>
            <a:r>
              <a:rPr lang="en-US" sz="1600" dirty="0"/>
              <a:t>: over time, speed of data processing increased faster than speed at which we could bring over data to be processed</a:t>
            </a:r>
          </a:p>
          <a:p>
            <a:pPr lvl="1"/>
            <a:endParaRPr lang="en-US" sz="1600" dirty="0"/>
          </a:p>
          <a:p>
            <a:pPr lvl="1"/>
            <a:endParaRPr lang="en-US" sz="1600" dirty="0"/>
          </a:p>
          <a:p>
            <a:pPr lvl="1"/>
            <a:endParaRPr lang="en-US" sz="1600" dirty="0"/>
          </a:p>
          <a:p>
            <a:pPr lvl="1"/>
            <a:r>
              <a:rPr lang="en-US" sz="1600" dirty="0"/>
              <a:t>Observation 2: the bigger the memory used to store data, the longer it takes to find/access an entry therein</a:t>
            </a:r>
          </a:p>
          <a:p>
            <a:pPr lvl="2"/>
            <a:r>
              <a:rPr lang="en-US" sz="1500" dirty="0"/>
              <a:t>Compromise between size and speed of access</a:t>
            </a:r>
          </a:p>
          <a:p>
            <a:pPr lvl="1"/>
            <a:endParaRPr lang="en-US" sz="1600" dirty="0"/>
          </a:p>
          <a:p>
            <a:pPr lvl="1"/>
            <a:endParaRPr lang="en-US" sz="1600" dirty="0"/>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25</a:t>
            </a:fld>
            <a:endParaRPr lang="en-US" altLang="en-US"/>
          </a:p>
        </p:txBody>
      </p:sp>
    </p:spTree>
    <p:extLst>
      <p:ext uri="{BB962C8B-B14F-4D97-AF65-F5344CB8AC3E}">
        <p14:creationId xmlns:p14="http://schemas.microsoft.com/office/powerpoint/2010/main" val="2958007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3200" dirty="0"/>
              <a:t>Backdrop: Widening of the Processor-</a:t>
            </a:r>
            <a:r>
              <a:rPr lang="en-US" sz="3200" u="sng" dirty="0">
                <a:solidFill>
                  <a:srgbClr val="FFC000"/>
                </a:solidFill>
              </a:rPr>
              <a:t>DRAM</a:t>
            </a:r>
            <a:r>
              <a:rPr lang="en-US" sz="3200" dirty="0">
                <a:solidFill>
                  <a:srgbClr val="FFC000"/>
                </a:solidFill>
              </a:rPr>
              <a:t> Speed Gap</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26</a:t>
            </a:fld>
            <a:endParaRPr lang="en-US" altLang="en-US"/>
          </a:p>
        </p:txBody>
      </p:sp>
      <p:sp>
        <p:nvSpPr>
          <p:cNvPr id="4" name="Text Placeholder 3"/>
          <p:cNvSpPr>
            <a:spLocks noGrp="1"/>
          </p:cNvSpPr>
          <p:nvPr>
            <p:ph type="body" sz="quarter" idx="13"/>
          </p:nvPr>
        </p:nvSpPr>
        <p:spPr>
          <a:xfrm>
            <a:off x="147343" y="6525676"/>
            <a:ext cx="3901443" cy="205819"/>
          </a:xfrm>
        </p:spPr>
        <p:txBody>
          <a:bodyPr/>
          <a:lstStyle/>
          <a:p>
            <a:r>
              <a:rPr lang="en-US" sz="800" dirty="0"/>
              <a:t>Courtesy of Elsevier, Computer Architecture, Hennessey and Patterson, fourth edition</a:t>
            </a:r>
          </a:p>
        </p:txBody>
      </p:sp>
      <p:pic>
        <p:nvPicPr>
          <p:cNvPr id="15" name="Picture 4" descr="Ch5-fig02"/>
          <p:cNvPicPr>
            <a:picLocks noChangeAspect="1" noChangeArrowheads="1"/>
          </p:cNvPicPr>
          <p:nvPr/>
        </p:nvPicPr>
        <p:blipFill rotWithShape="1">
          <a:blip r:embed="rId3" cstate="print"/>
          <a:srcRect b="3348"/>
          <a:stretch/>
        </p:blipFill>
        <p:spPr bwMode="auto">
          <a:xfrm>
            <a:off x="1537369" y="1457326"/>
            <a:ext cx="8632825" cy="4630653"/>
          </a:xfrm>
          <a:prstGeom prst="rect">
            <a:avLst/>
          </a:prstGeom>
          <a:noFill/>
          <a:ln w="9525">
            <a:noFill/>
            <a:miter lim="800000"/>
            <a:headEnd/>
            <a:tailEnd/>
          </a:ln>
          <a:effectLst/>
        </p:spPr>
      </p:pic>
    </p:spTree>
    <p:extLst>
      <p:ext uri="{BB962C8B-B14F-4D97-AF65-F5344CB8AC3E}">
        <p14:creationId xmlns:p14="http://schemas.microsoft.com/office/powerpoint/2010/main" val="634977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Consequences of common sense observations</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Consequences of Observations 1 &amp; 2: a </a:t>
            </a:r>
            <a:r>
              <a:rPr lang="en-US" sz="2000" dirty="0">
                <a:solidFill>
                  <a:srgbClr val="0070C0"/>
                </a:solidFill>
              </a:rPr>
              <a:t>hierarchy of memories</a:t>
            </a:r>
            <a:r>
              <a:rPr lang="en-US" sz="2000" dirty="0"/>
              <a:t> has emerged </a:t>
            </a:r>
          </a:p>
          <a:p>
            <a:pPr lvl="1"/>
            <a:endParaRPr lang="en-US" sz="1600" dirty="0"/>
          </a:p>
          <a:p>
            <a:pPr lvl="1"/>
            <a:endParaRPr lang="en-US" sz="1600" dirty="0"/>
          </a:p>
          <a:p>
            <a:pPr lvl="1"/>
            <a:r>
              <a:rPr lang="en-US" sz="1600" dirty="0"/>
              <a:t>It took some time to shape up, happened through a continuous improvement process</a:t>
            </a:r>
          </a:p>
          <a:p>
            <a:pPr lvl="1"/>
            <a:endParaRPr lang="en-US" sz="1600" dirty="0"/>
          </a:p>
          <a:p>
            <a:pPr lvl="1"/>
            <a:endParaRPr lang="en-US" sz="1600" dirty="0"/>
          </a:p>
          <a:p>
            <a:pPr lvl="1"/>
            <a:r>
              <a:rPr lang="en-US" sz="1600" dirty="0"/>
              <a:t>Managing the hierarchy not trivial → a dedicated hardware asset called MMU (memory management unit) handling this task</a:t>
            </a:r>
          </a:p>
          <a:p>
            <a:pPr lvl="2"/>
            <a:r>
              <a:rPr lang="en-US" sz="1300" dirty="0"/>
              <a:t>MMU’s purview: cache control, virtual memory management, memory protection, bus arbitration, etc.</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27</a:t>
            </a:fld>
            <a:endParaRPr lang="en-US" altLang="en-US"/>
          </a:p>
        </p:txBody>
      </p:sp>
    </p:spTree>
    <p:extLst>
      <p:ext uri="{BB962C8B-B14F-4D97-AF65-F5344CB8AC3E}">
        <p14:creationId xmlns:p14="http://schemas.microsoft.com/office/powerpoint/2010/main" val="328321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memory hierarchy, how it shapes up</a:t>
            </a:r>
          </a:p>
        </p:txBody>
      </p:sp>
      <p:sp>
        <p:nvSpPr>
          <p:cNvPr id="3" name="Content Placeholder 2"/>
          <p:cNvSpPr>
            <a:spLocks noGrp="1"/>
          </p:cNvSpPr>
          <p:nvPr>
            <p:ph idx="1"/>
          </p:nvPr>
        </p:nvSpPr>
        <p:spPr/>
        <p:txBody>
          <a:bodyPr/>
          <a:lstStyle/>
          <a:p>
            <a:pPr lvl="2"/>
            <a:endParaRPr lang="en-US" sz="1400" dirty="0"/>
          </a:p>
          <a:p>
            <a:r>
              <a:rPr lang="en-US" sz="2000" dirty="0"/>
              <a:t>Since SRAM is expensive and bulkier, can’t have too much</a:t>
            </a:r>
          </a:p>
          <a:p>
            <a:pPr lvl="1"/>
            <a:r>
              <a:rPr lang="en-US" sz="1800" dirty="0"/>
              <a:t>Plagued by space &amp; cost constraints</a:t>
            </a:r>
          </a:p>
          <a:p>
            <a:endParaRPr lang="en-US" sz="2000" dirty="0"/>
          </a:p>
          <a:p>
            <a:endParaRPr lang="en-US" sz="2000" dirty="0"/>
          </a:p>
          <a:p>
            <a:r>
              <a:rPr lang="en-US" sz="2000" dirty="0"/>
              <a:t>Compromise: </a:t>
            </a:r>
          </a:p>
          <a:p>
            <a:pPr lvl="1"/>
            <a:r>
              <a:rPr lang="en-US" sz="1800" dirty="0"/>
              <a:t>Have some SRAM on-chip, making up what is called the “</a:t>
            </a:r>
            <a:r>
              <a:rPr lang="en-US" sz="1800" dirty="0">
                <a:solidFill>
                  <a:srgbClr val="0070C0"/>
                </a:solidFill>
              </a:rPr>
              <a:t>cache</a:t>
            </a:r>
            <a:r>
              <a:rPr lang="en-US" sz="1800" dirty="0"/>
              <a:t>”</a:t>
            </a:r>
          </a:p>
          <a:p>
            <a:pPr lvl="1"/>
            <a:r>
              <a:rPr lang="en-US" sz="1800" dirty="0"/>
              <a:t>Have a lot of inexpensive DRAM off-chip, making up the “</a:t>
            </a:r>
            <a:r>
              <a:rPr lang="en-US" sz="1800" dirty="0">
                <a:solidFill>
                  <a:srgbClr val="0070C0"/>
                </a:solidFill>
              </a:rPr>
              <a:t>main memory</a:t>
            </a:r>
            <a:r>
              <a:rPr lang="en-US" sz="1800" dirty="0"/>
              <a:t>”</a:t>
            </a:r>
          </a:p>
          <a:p>
            <a:pPr lvl="2"/>
            <a:r>
              <a:rPr lang="en-US" sz="1500" dirty="0"/>
              <a:t>This is what people have in mind when they ask you “How much memory does your system have”?</a:t>
            </a:r>
          </a:p>
          <a:p>
            <a:endParaRPr lang="en-US" sz="2000" dirty="0"/>
          </a:p>
          <a:p>
            <a:endParaRPr lang="en-US" sz="2000" dirty="0"/>
          </a:p>
          <a:p>
            <a:r>
              <a:rPr lang="en-US" sz="2000" dirty="0"/>
              <a:t>In our code, we hope to have low “average memory access time” by hitting the </a:t>
            </a:r>
            <a:r>
              <a:rPr lang="en-US" sz="2000" dirty="0">
                <a:solidFill>
                  <a:srgbClr val="0070C0"/>
                </a:solidFill>
              </a:rPr>
              <a:t>cache</a:t>
            </a:r>
            <a:r>
              <a:rPr lang="en-US" sz="2000" dirty="0"/>
              <a:t> repeatedly instead of taking costly trips to </a:t>
            </a:r>
            <a:r>
              <a:rPr lang="en-US" sz="2000" dirty="0">
                <a:solidFill>
                  <a:srgbClr val="0070C0"/>
                </a:solidFill>
              </a:rPr>
              <a:t>main memory</a:t>
            </a:r>
          </a:p>
          <a:p>
            <a:endParaRPr lang="en-US" sz="20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28</a:t>
            </a:fld>
            <a:endParaRPr lang="en-US" altLang="en-US"/>
          </a:p>
        </p:txBody>
      </p:sp>
    </p:spTree>
    <p:extLst>
      <p:ext uri="{BB962C8B-B14F-4D97-AF65-F5344CB8AC3E}">
        <p14:creationId xmlns:p14="http://schemas.microsoft.com/office/powerpoint/2010/main" val="155318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There’s even a cache hierarchy…</a:t>
            </a:r>
          </a:p>
        </p:txBody>
      </p:sp>
      <p:sp>
        <p:nvSpPr>
          <p:cNvPr id="3" name="Content Placeholder 2"/>
          <p:cNvSpPr>
            <a:spLocks noGrp="1"/>
          </p:cNvSpPr>
          <p:nvPr>
            <p:ph idx="1"/>
          </p:nvPr>
        </p:nvSpPr>
        <p:spPr/>
        <p:txBody>
          <a:bodyPr/>
          <a:lstStyle/>
          <a:p>
            <a:endParaRPr lang="en-US" sz="2000" dirty="0"/>
          </a:p>
          <a:p>
            <a:pPr lvl="1"/>
            <a:endParaRPr lang="en-US" sz="1600" dirty="0"/>
          </a:p>
          <a:p>
            <a:r>
              <a:rPr lang="en-US" sz="2000" dirty="0"/>
              <a:t>Simplest memory hierarchy: </a:t>
            </a:r>
          </a:p>
          <a:p>
            <a:pPr lvl="1"/>
            <a:r>
              <a:rPr lang="en-US" sz="1800" dirty="0"/>
              <a:t>Main Memory + One Cache (typically called L1 cache)</a:t>
            </a:r>
          </a:p>
          <a:p>
            <a:pPr lvl="1"/>
            <a:endParaRPr lang="en-US" sz="1800" dirty="0"/>
          </a:p>
          <a:p>
            <a:endParaRPr lang="en-US" sz="2000" dirty="0"/>
          </a:p>
          <a:p>
            <a:r>
              <a:rPr lang="en-US" sz="2000" dirty="0"/>
              <a:t>Today’s memory architectures typically have deeper hierarchy: L1+L2+L3</a:t>
            </a:r>
          </a:p>
          <a:p>
            <a:pPr lvl="1"/>
            <a:r>
              <a:rPr lang="en-US" sz="1800" dirty="0"/>
              <a:t>L1 faster and smaller than L2</a:t>
            </a:r>
          </a:p>
          <a:p>
            <a:pPr lvl="1"/>
            <a:r>
              <a:rPr lang="en-US" sz="1800" dirty="0"/>
              <a:t>L2 faster and smaller than L3</a:t>
            </a:r>
          </a:p>
          <a:p>
            <a:pPr lvl="1"/>
            <a:endParaRPr lang="en-US" sz="1800" dirty="0"/>
          </a:p>
          <a:p>
            <a:endParaRPr lang="en-US" sz="2000" dirty="0"/>
          </a:p>
          <a:p>
            <a:r>
              <a:rPr lang="en-US" sz="2000" dirty="0"/>
              <a:t>All caches are typically on the chip and are SRAM</a:t>
            </a:r>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29</a:t>
            </a:fld>
            <a:endParaRPr lang="en-US" altLang="en-US"/>
          </a:p>
        </p:txBody>
      </p:sp>
    </p:spTree>
    <p:extLst>
      <p:ext uri="{BB962C8B-B14F-4D97-AF65-F5344CB8AC3E}">
        <p14:creationId xmlns:p14="http://schemas.microsoft.com/office/powerpoint/2010/main" val="428148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4A70-DD8F-4116-A517-31AFA11860EC}"/>
              </a:ext>
            </a:extLst>
          </p:cNvPr>
          <p:cNvSpPr>
            <a:spLocks noGrp="1"/>
          </p:cNvSpPr>
          <p:nvPr>
            <p:ph type="title"/>
          </p:nvPr>
        </p:nvSpPr>
        <p:spPr/>
        <p:txBody>
          <a:bodyPr/>
          <a:lstStyle/>
          <a:p>
            <a:r>
              <a:rPr lang="en-US" dirty="0"/>
              <a:t>Quote of the day</a:t>
            </a:r>
          </a:p>
        </p:txBody>
      </p:sp>
      <p:sp>
        <p:nvSpPr>
          <p:cNvPr id="3" name="Slide Number Placeholder 2">
            <a:extLst>
              <a:ext uri="{FF2B5EF4-FFF2-40B4-BE49-F238E27FC236}">
                <a16:creationId xmlns:a16="http://schemas.microsoft.com/office/drawing/2014/main" id="{18F4D315-ACD9-42A3-B05A-705699D8AB69}"/>
              </a:ext>
            </a:extLst>
          </p:cNvPr>
          <p:cNvSpPr>
            <a:spLocks noGrp="1"/>
          </p:cNvSpPr>
          <p:nvPr>
            <p:ph type="sldNum" sz="quarter" idx="12"/>
          </p:nvPr>
        </p:nvSpPr>
        <p:spPr/>
        <p:txBody>
          <a:bodyPr/>
          <a:lstStyle/>
          <a:p>
            <a:fld id="{67D2203D-769A-4D5A-AE4C-EA73FDE6A130}" type="slidenum">
              <a:rPr lang="en-US" smtClean="0"/>
              <a:t>3</a:t>
            </a:fld>
            <a:endParaRPr lang="en-US"/>
          </a:p>
        </p:txBody>
      </p:sp>
      <p:sp>
        <p:nvSpPr>
          <p:cNvPr id="6" name="TextBox 5">
            <a:extLst>
              <a:ext uri="{FF2B5EF4-FFF2-40B4-BE49-F238E27FC236}">
                <a16:creationId xmlns:a16="http://schemas.microsoft.com/office/drawing/2014/main" id="{47D213D9-BE34-4386-B9B7-AA85987E48A5}"/>
              </a:ext>
            </a:extLst>
          </p:cNvPr>
          <p:cNvSpPr txBox="1"/>
          <p:nvPr/>
        </p:nvSpPr>
        <p:spPr>
          <a:xfrm>
            <a:off x="1557130" y="3395769"/>
            <a:ext cx="8686799" cy="553998"/>
          </a:xfrm>
          <a:prstGeom prst="rect">
            <a:avLst/>
          </a:prstGeom>
          <a:noFill/>
        </p:spPr>
        <p:txBody>
          <a:bodyPr wrap="square">
            <a:spAutoFit/>
          </a:bodyPr>
          <a:lstStyle/>
          <a:p>
            <a:pPr algn="r"/>
            <a:r>
              <a:rPr lang="en-US" dirty="0"/>
              <a:t>“Success is the ability to go from failure to failure without loss of enthusiasm.” </a:t>
            </a:r>
            <a:br>
              <a:rPr lang="en-US" dirty="0"/>
            </a:br>
            <a:r>
              <a:rPr lang="en-US" sz="1200" dirty="0"/>
              <a:t>(Anonymous, but attributed to Lincoln, Churchill, etc. See </a:t>
            </a:r>
            <a:r>
              <a:rPr lang="en-US" sz="1200" dirty="0">
                <a:hlinkClick r:id="rId2"/>
              </a:rPr>
              <a:t>here</a:t>
            </a:r>
            <a:r>
              <a:rPr lang="en-US" sz="1200" dirty="0"/>
              <a:t> for more details.)</a:t>
            </a:r>
          </a:p>
        </p:txBody>
      </p:sp>
    </p:spTree>
    <p:extLst>
      <p:ext uri="{BB962C8B-B14F-4D97-AF65-F5344CB8AC3E}">
        <p14:creationId xmlns:p14="http://schemas.microsoft.com/office/powerpoint/2010/main" val="1334126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0" y="5655"/>
            <a:ext cx="4721192" cy="802491"/>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cs typeface="Arial"/>
              </a:rPr>
              <a:t>Typical Memory Hierarchy</a:t>
            </a:r>
          </a:p>
        </p:txBody>
      </p:sp>
      <p:sp>
        <p:nvSpPr>
          <p:cNvPr id="151" name="AutoShape 195"/>
          <p:cNvSpPr>
            <a:spLocks noChangeAspect="1" noChangeArrowheads="1"/>
          </p:cNvSpPr>
          <p:nvPr/>
        </p:nvSpPr>
        <p:spPr bwMode="auto">
          <a:xfrm>
            <a:off x="2076450" y="342901"/>
            <a:ext cx="6902450" cy="6456363"/>
          </a:xfrm>
          <a:prstGeom prst="triangle">
            <a:avLst>
              <a:gd name="adj" fmla="val 50000"/>
            </a:avLst>
          </a:prstGeom>
          <a:gradFill flip="none" rotWithShape="1">
            <a:gsLst>
              <a:gs pos="0">
                <a:schemeClr val="accent6">
                  <a:lumMod val="20000"/>
                  <a:lumOff val="80000"/>
                  <a:alpha val="7000"/>
                </a:schemeClr>
              </a:gs>
              <a:gs pos="100000">
                <a:schemeClr val="accent6">
                  <a:lumMod val="20000"/>
                  <a:lumOff val="80000"/>
                </a:schemeClr>
              </a:gs>
            </a:gsLst>
            <a:lin ang="16140000" scaled="0"/>
            <a:tileRect/>
          </a:gradFill>
          <a:ln w="12700">
            <a:solidFill>
              <a:srgbClr val="000000"/>
            </a:solidFill>
            <a:miter lim="800000"/>
            <a:headEnd/>
            <a:tailEnd/>
          </a:ln>
          <a:effec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2" name="Text Box 196"/>
          <p:cNvSpPr txBox="1">
            <a:spLocks noChangeAspect="1" noChangeArrowheads="1"/>
          </p:cNvSpPr>
          <p:nvPr/>
        </p:nvSpPr>
        <p:spPr bwMode="auto">
          <a:xfrm>
            <a:off x="5268216" y="834509"/>
            <a:ext cx="623889"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err="1">
                <a:solidFill>
                  <a:sysClr val="windowText" lastClr="000000"/>
                </a:solidFill>
                <a:latin typeface="Calibri" panose="020F0502020204030204" pitchFamily="34" charset="0"/>
                <a:cs typeface="Arial"/>
              </a:rPr>
              <a:t>Regs</a:t>
            </a:r>
            <a:endParaRPr lang="en-US" kern="0" dirty="0">
              <a:solidFill>
                <a:sysClr val="windowText" lastClr="000000"/>
              </a:solidFill>
              <a:latin typeface="Calibri" panose="020F0502020204030204" pitchFamily="34" charset="0"/>
              <a:cs typeface="Arial"/>
            </a:endParaRPr>
          </a:p>
        </p:txBody>
      </p:sp>
      <p:sp>
        <p:nvSpPr>
          <p:cNvPr id="153" name="Text Box 198"/>
          <p:cNvSpPr txBox="1">
            <a:spLocks noChangeAspect="1" noChangeArrowheads="1"/>
          </p:cNvSpPr>
          <p:nvPr/>
        </p:nvSpPr>
        <p:spPr bwMode="auto">
          <a:xfrm>
            <a:off x="5055819" y="1283386"/>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a:solidFill>
                  <a:sysClr val="windowText" lastClr="000000"/>
                </a:solidFill>
                <a:latin typeface="Calibri" panose="020F0502020204030204" pitchFamily="34" charset="0"/>
                <a:cs typeface="Arial"/>
              </a:rPr>
              <a:t>L1 cache </a:t>
            </a:r>
          </a:p>
          <a:p>
            <a:pPr algn="ctr">
              <a:defRPr/>
            </a:pPr>
            <a:r>
              <a:rPr lang="en-US" kern="0">
                <a:solidFill>
                  <a:sysClr val="windowText" lastClr="000000"/>
                </a:solidFill>
                <a:latin typeface="Calibri" panose="020F0502020204030204" pitchFamily="34" charset="0"/>
                <a:cs typeface="Arial"/>
              </a:rPr>
              <a:t>(SRAM)</a:t>
            </a:r>
          </a:p>
        </p:txBody>
      </p:sp>
      <p:sp>
        <p:nvSpPr>
          <p:cNvPr id="154" name="Text Box 199"/>
          <p:cNvSpPr txBox="1">
            <a:spLocks noChangeAspect="1" noChangeArrowheads="1"/>
          </p:cNvSpPr>
          <p:nvPr/>
        </p:nvSpPr>
        <p:spPr bwMode="auto">
          <a:xfrm>
            <a:off x="4824987" y="3821798"/>
            <a:ext cx="1510349"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Main memory</a:t>
            </a:r>
          </a:p>
          <a:p>
            <a:pPr algn="ctr">
              <a:defRPr/>
            </a:pPr>
            <a:r>
              <a:rPr lang="en-US" kern="0" dirty="0">
                <a:solidFill>
                  <a:sysClr val="windowText" lastClr="000000"/>
                </a:solidFill>
                <a:latin typeface="Calibri" panose="020F0502020204030204" pitchFamily="34" charset="0"/>
                <a:cs typeface="Arial"/>
              </a:rPr>
              <a:t>(DRAM)</a:t>
            </a:r>
          </a:p>
        </p:txBody>
      </p:sp>
      <p:sp>
        <p:nvSpPr>
          <p:cNvPr id="155" name="Text Box 200"/>
          <p:cNvSpPr txBox="1">
            <a:spLocks noChangeAspect="1" noChangeArrowheads="1"/>
          </p:cNvSpPr>
          <p:nvPr/>
        </p:nvSpPr>
        <p:spPr bwMode="auto">
          <a:xfrm>
            <a:off x="4360916" y="4847323"/>
            <a:ext cx="2438488"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Local secondary storage</a:t>
            </a:r>
          </a:p>
          <a:p>
            <a:pPr algn="ctr">
              <a:defRPr/>
            </a:pPr>
            <a:r>
              <a:rPr lang="en-US" kern="0" dirty="0">
                <a:solidFill>
                  <a:sysClr val="windowText" lastClr="000000"/>
                </a:solidFill>
                <a:latin typeface="Calibri" panose="020F0502020204030204" pitchFamily="34" charset="0"/>
                <a:cs typeface="Arial"/>
              </a:rPr>
              <a:t>(local disks)</a:t>
            </a:r>
          </a:p>
        </p:txBody>
      </p:sp>
      <p:sp>
        <p:nvSpPr>
          <p:cNvPr id="156" name="Line 203"/>
          <p:cNvSpPr>
            <a:spLocks noChangeAspect="1" noChangeShapeType="1"/>
          </p:cNvSpPr>
          <p:nvPr/>
        </p:nvSpPr>
        <p:spPr bwMode="auto">
          <a:xfrm>
            <a:off x="5037139" y="1265238"/>
            <a:ext cx="98107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7" name="Line 204"/>
          <p:cNvSpPr>
            <a:spLocks noChangeAspect="1" noChangeShapeType="1"/>
          </p:cNvSpPr>
          <p:nvPr/>
        </p:nvSpPr>
        <p:spPr bwMode="auto">
          <a:xfrm>
            <a:off x="4686300" y="1903413"/>
            <a:ext cx="1671638"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8" name="Line 205"/>
          <p:cNvSpPr>
            <a:spLocks noChangeAspect="1" noChangeShapeType="1"/>
          </p:cNvSpPr>
          <p:nvPr/>
        </p:nvSpPr>
        <p:spPr bwMode="auto">
          <a:xfrm>
            <a:off x="4303714" y="2655888"/>
            <a:ext cx="2447925"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59" name="Line 222"/>
          <p:cNvSpPr>
            <a:spLocks noChangeAspect="1" noChangeShapeType="1"/>
          </p:cNvSpPr>
          <p:nvPr/>
        </p:nvSpPr>
        <p:spPr bwMode="auto">
          <a:xfrm>
            <a:off x="1600200" y="3473450"/>
            <a:ext cx="0" cy="2344738"/>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0" name="Text Box 223"/>
          <p:cNvSpPr txBox="1">
            <a:spLocks noChangeAspect="1" noChangeArrowheads="1"/>
          </p:cNvSpPr>
          <p:nvPr/>
        </p:nvSpPr>
        <p:spPr bwMode="auto">
          <a:xfrm>
            <a:off x="1647826" y="3625166"/>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Larger,  </a:t>
            </a:r>
          </a:p>
          <a:p>
            <a:pPr>
              <a:defRPr/>
            </a:pPr>
            <a:r>
              <a:rPr lang="en-US" sz="1600" kern="0" dirty="0">
                <a:solidFill>
                  <a:sysClr val="windowText" lastClr="000000"/>
                </a:solidFill>
                <a:latin typeface="Calibri" panose="020F0502020204030204" pitchFamily="34" charset="0"/>
                <a:cs typeface="Arial"/>
              </a:rPr>
              <a:t>slower, </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cheaper </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a:t>
            </a:r>
          </a:p>
          <a:p>
            <a:pPr>
              <a:defRPr/>
            </a:pPr>
            <a:r>
              <a:rPr lang="en-US" sz="1600" kern="0" dirty="0">
                <a:solidFill>
                  <a:sysClr val="windowText" lastClr="000000"/>
                </a:solidFill>
                <a:latin typeface="Calibri" panose="020F0502020204030204" pitchFamily="34" charset="0"/>
                <a:cs typeface="Arial"/>
              </a:rPr>
              <a:t>devices</a:t>
            </a:r>
          </a:p>
        </p:txBody>
      </p:sp>
      <p:sp>
        <p:nvSpPr>
          <p:cNvPr id="161" name="Line 224"/>
          <p:cNvSpPr>
            <a:spLocks noChangeAspect="1" noChangeShapeType="1"/>
          </p:cNvSpPr>
          <p:nvPr/>
        </p:nvSpPr>
        <p:spPr bwMode="auto">
          <a:xfrm>
            <a:off x="3779839" y="3586163"/>
            <a:ext cx="3475037"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2" name="Text Box 225"/>
          <p:cNvSpPr txBox="1">
            <a:spLocks noChangeAspect="1" noChangeArrowheads="1"/>
          </p:cNvSpPr>
          <p:nvPr/>
        </p:nvSpPr>
        <p:spPr bwMode="auto">
          <a:xfrm>
            <a:off x="4231876" y="5947461"/>
            <a:ext cx="2696571"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Remote secondary storage</a:t>
            </a:r>
          </a:p>
          <a:p>
            <a:pPr algn="ctr">
              <a:defRPr/>
            </a:pPr>
            <a:r>
              <a:rPr lang="en-US" kern="0" dirty="0">
                <a:solidFill>
                  <a:sysClr val="windowText" lastClr="000000"/>
                </a:solidFill>
                <a:latin typeface="Calibri" panose="020F0502020204030204" pitchFamily="34" charset="0"/>
                <a:cs typeface="Arial"/>
              </a:rPr>
              <a:t>(e.g. file servers)</a:t>
            </a:r>
          </a:p>
        </p:txBody>
      </p:sp>
      <p:sp>
        <p:nvSpPr>
          <p:cNvPr id="165" name="Text Box 227"/>
          <p:cNvSpPr txBox="1">
            <a:spLocks noChangeAspect="1" noChangeArrowheads="1"/>
          </p:cNvSpPr>
          <p:nvPr/>
        </p:nvSpPr>
        <p:spPr bwMode="auto">
          <a:xfrm>
            <a:off x="8597306" y="5375119"/>
            <a:ext cx="2062758" cy="73852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Local disks hold </a:t>
            </a:r>
            <a:r>
              <a:rPr lang="en-US" sz="1400" kern="0" dirty="0">
                <a:solidFill>
                  <a:srgbClr val="0070C0"/>
                </a:solidFill>
                <a:latin typeface="Calibri" panose="020F0502020204030204" pitchFamily="34" charset="0"/>
                <a:cs typeface="Arial"/>
              </a:rPr>
              <a:t>files</a:t>
            </a:r>
            <a:r>
              <a:rPr lang="en-US" sz="1400" kern="0" dirty="0">
                <a:solidFill>
                  <a:srgbClr val="C00000"/>
                </a:solidFill>
                <a:latin typeface="Calibri" panose="020F0502020204030204" pitchFamily="34" charset="0"/>
                <a:cs typeface="Arial"/>
              </a:rPr>
              <a:t> retrieved from disks </a:t>
            </a:r>
          </a:p>
          <a:p>
            <a:pPr>
              <a:defRPr/>
            </a:pPr>
            <a:r>
              <a:rPr lang="en-US" sz="1400" kern="0" dirty="0">
                <a:solidFill>
                  <a:srgbClr val="C00000"/>
                </a:solidFill>
                <a:latin typeface="Calibri" panose="020F0502020204030204" pitchFamily="34" charset="0"/>
                <a:cs typeface="Arial"/>
              </a:rPr>
              <a:t>on remote servers</a:t>
            </a:r>
          </a:p>
        </p:txBody>
      </p:sp>
      <p:sp>
        <p:nvSpPr>
          <p:cNvPr id="166" name="Line 235"/>
          <p:cNvSpPr>
            <a:spLocks noChangeAspect="1" noChangeShapeType="1"/>
          </p:cNvSpPr>
          <p:nvPr/>
        </p:nvSpPr>
        <p:spPr bwMode="auto">
          <a:xfrm>
            <a:off x="3232151" y="4632325"/>
            <a:ext cx="4576763"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67" name="Text Box 236"/>
          <p:cNvSpPr txBox="1">
            <a:spLocks noChangeAspect="1" noChangeArrowheads="1"/>
          </p:cNvSpPr>
          <p:nvPr/>
        </p:nvSpPr>
        <p:spPr bwMode="auto">
          <a:xfrm>
            <a:off x="5055819" y="194854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L2 cache </a:t>
            </a:r>
          </a:p>
          <a:p>
            <a:pPr algn="ctr">
              <a:defRPr/>
            </a:pPr>
            <a:r>
              <a:rPr lang="en-US" kern="0" dirty="0">
                <a:solidFill>
                  <a:sysClr val="windowText" lastClr="000000"/>
                </a:solidFill>
                <a:latin typeface="Calibri" panose="020F0502020204030204" pitchFamily="34" charset="0"/>
                <a:cs typeface="Arial"/>
              </a:rPr>
              <a:t>(SRAM)</a:t>
            </a:r>
          </a:p>
        </p:txBody>
      </p:sp>
      <p:sp>
        <p:nvSpPr>
          <p:cNvPr id="169" name="Text Box 243"/>
          <p:cNvSpPr txBox="1">
            <a:spLocks noChangeAspect="1" noChangeArrowheads="1"/>
          </p:cNvSpPr>
          <p:nvPr/>
        </p:nvSpPr>
        <p:spPr bwMode="auto">
          <a:xfrm>
            <a:off x="6486526" y="1641477"/>
            <a:ext cx="283845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L1 cache holds </a:t>
            </a:r>
            <a:r>
              <a:rPr lang="en-US" sz="1400" kern="0" dirty="0">
                <a:solidFill>
                  <a:srgbClr val="0070C0"/>
                </a:solidFill>
                <a:latin typeface="Calibri" panose="020F0502020204030204" pitchFamily="34" charset="0"/>
                <a:cs typeface="Arial"/>
              </a:rPr>
              <a:t>cache</a:t>
            </a:r>
            <a:r>
              <a:rPr lang="en-US" sz="1400" kern="0" dirty="0">
                <a:solidFill>
                  <a:srgbClr val="C00000"/>
                </a:solidFill>
                <a:latin typeface="Calibri" panose="020F0502020204030204" pitchFamily="34" charset="0"/>
                <a:cs typeface="Arial"/>
              </a:rPr>
              <a:t> </a:t>
            </a:r>
            <a:r>
              <a:rPr lang="en-US" sz="1400" kern="0" dirty="0">
                <a:solidFill>
                  <a:srgbClr val="0070C0"/>
                </a:solidFill>
                <a:latin typeface="Calibri" panose="020F0502020204030204" pitchFamily="34" charset="0"/>
                <a:cs typeface="Arial"/>
              </a:rPr>
              <a:t>lines</a:t>
            </a:r>
            <a:r>
              <a:rPr lang="en-US" sz="1400" kern="0" dirty="0">
                <a:solidFill>
                  <a:srgbClr val="C00000"/>
                </a:solidFill>
                <a:latin typeface="Calibri" panose="020F0502020204030204" pitchFamily="34" charset="0"/>
                <a:cs typeface="Arial"/>
              </a:rPr>
              <a:t> retrieved from the L2 cache.</a:t>
            </a:r>
          </a:p>
        </p:txBody>
      </p:sp>
      <p:sp>
        <p:nvSpPr>
          <p:cNvPr id="171" name="Text Box 233"/>
          <p:cNvSpPr txBox="1">
            <a:spLocks noChangeAspect="1" noChangeArrowheads="1"/>
          </p:cNvSpPr>
          <p:nvPr/>
        </p:nvSpPr>
        <p:spPr bwMode="auto">
          <a:xfrm>
            <a:off x="6097588" y="973465"/>
            <a:ext cx="2919412"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CPU registers hold </a:t>
            </a:r>
            <a:r>
              <a:rPr lang="en-US" sz="1400" kern="0" dirty="0">
                <a:solidFill>
                  <a:srgbClr val="0070C0"/>
                </a:solidFill>
                <a:latin typeface="Calibri" panose="020F0502020204030204" pitchFamily="34" charset="0"/>
                <a:cs typeface="Arial"/>
              </a:rPr>
              <a:t>words</a:t>
            </a:r>
            <a:r>
              <a:rPr lang="en-US" sz="1400" kern="0" dirty="0">
                <a:solidFill>
                  <a:srgbClr val="C00000"/>
                </a:solidFill>
                <a:latin typeface="Calibri" panose="020F0502020204030204" pitchFamily="34" charset="0"/>
                <a:cs typeface="Arial"/>
              </a:rPr>
              <a:t> retrieved from </a:t>
            </a:r>
            <a:r>
              <a:rPr lang="en-US" sz="1400" kern="0" dirty="0" err="1">
                <a:solidFill>
                  <a:srgbClr val="C00000"/>
                </a:solidFill>
                <a:latin typeface="Calibri" panose="020F0502020204030204" pitchFamily="34" charset="0"/>
                <a:cs typeface="Arial"/>
              </a:rPr>
              <a:t>th</a:t>
            </a:r>
            <a:r>
              <a:rPr lang="en-US" sz="1400" kern="0" dirty="0">
                <a:solidFill>
                  <a:srgbClr val="C00000"/>
                </a:solidFill>
                <a:latin typeface="Calibri" panose="020F0502020204030204" pitchFamily="34" charset="0"/>
                <a:cs typeface="Arial"/>
              </a:rPr>
              <a:t>e L1 cache.</a:t>
            </a:r>
          </a:p>
        </p:txBody>
      </p:sp>
      <p:sp>
        <p:nvSpPr>
          <p:cNvPr id="174" name="Text Box 231"/>
          <p:cNvSpPr txBox="1">
            <a:spLocks noChangeAspect="1" noChangeArrowheads="1"/>
          </p:cNvSpPr>
          <p:nvPr/>
        </p:nvSpPr>
        <p:spPr bwMode="auto">
          <a:xfrm>
            <a:off x="6889751" y="2403474"/>
            <a:ext cx="2628900" cy="5238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kern="0" dirty="0">
                <a:solidFill>
                  <a:srgbClr val="C00000"/>
                </a:solidFill>
                <a:latin typeface="Calibri" panose="020F0502020204030204" pitchFamily="34" charset="0"/>
                <a:cs typeface="Arial"/>
              </a:rPr>
              <a:t>L2 cache holds </a:t>
            </a:r>
            <a:r>
              <a:rPr lang="en-US" sz="1400" kern="0" dirty="0">
                <a:solidFill>
                  <a:srgbClr val="0070C0"/>
                </a:solidFill>
                <a:latin typeface="Calibri" panose="020F0502020204030204" pitchFamily="34" charset="0"/>
                <a:cs typeface="Arial"/>
              </a:rPr>
              <a:t>cache lines</a:t>
            </a:r>
          </a:p>
          <a:p>
            <a:pPr>
              <a:defRPr/>
            </a:pPr>
            <a:r>
              <a:rPr lang="en-US" sz="1400" kern="0" dirty="0">
                <a:solidFill>
                  <a:srgbClr val="C00000"/>
                </a:solidFill>
                <a:latin typeface="Calibri" panose="020F0502020204030204" pitchFamily="34" charset="0"/>
                <a:cs typeface="Arial"/>
              </a:rPr>
              <a:t> retrieved from L3 cache</a:t>
            </a:r>
          </a:p>
        </p:txBody>
      </p:sp>
      <p:sp>
        <p:nvSpPr>
          <p:cNvPr id="176" name="Text Box 247"/>
          <p:cNvSpPr txBox="1">
            <a:spLocks noChangeAspect="1" noChangeArrowheads="1"/>
          </p:cNvSpPr>
          <p:nvPr/>
        </p:nvSpPr>
        <p:spPr bwMode="auto">
          <a:xfrm>
            <a:off x="4759325" y="644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L0:</a:t>
            </a:r>
          </a:p>
        </p:txBody>
      </p:sp>
      <p:sp>
        <p:nvSpPr>
          <p:cNvPr id="177" name="Text Box 248"/>
          <p:cNvSpPr txBox="1">
            <a:spLocks noChangeAspect="1" noChangeArrowheads="1"/>
          </p:cNvSpPr>
          <p:nvPr/>
        </p:nvSpPr>
        <p:spPr bwMode="auto">
          <a:xfrm>
            <a:off x="4391025" y="13536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dirty="0">
                <a:solidFill>
                  <a:schemeClr val="accent6">
                    <a:lumMod val="75000"/>
                  </a:schemeClr>
                </a:solidFill>
                <a:latin typeface="Calibri" panose="020F0502020204030204" pitchFamily="34" charset="0"/>
                <a:cs typeface="Arial"/>
              </a:rPr>
              <a:t>L1:</a:t>
            </a:r>
          </a:p>
        </p:txBody>
      </p:sp>
      <p:sp>
        <p:nvSpPr>
          <p:cNvPr id="178" name="Text Box 249"/>
          <p:cNvSpPr txBox="1">
            <a:spLocks noChangeAspect="1" noChangeArrowheads="1"/>
          </p:cNvSpPr>
          <p:nvPr/>
        </p:nvSpPr>
        <p:spPr bwMode="auto">
          <a:xfrm>
            <a:off x="4010025" y="204100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L2:</a:t>
            </a:r>
          </a:p>
        </p:txBody>
      </p:sp>
      <p:sp>
        <p:nvSpPr>
          <p:cNvPr id="179" name="Text Box 250"/>
          <p:cNvSpPr txBox="1">
            <a:spLocks noChangeAspect="1" noChangeArrowheads="1"/>
          </p:cNvSpPr>
          <p:nvPr/>
        </p:nvSpPr>
        <p:spPr bwMode="auto">
          <a:xfrm>
            <a:off x="3603625" y="2796659"/>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L3:</a:t>
            </a:r>
          </a:p>
        </p:txBody>
      </p:sp>
      <p:sp>
        <p:nvSpPr>
          <p:cNvPr id="180" name="Text Box 251"/>
          <p:cNvSpPr txBox="1">
            <a:spLocks noChangeAspect="1" noChangeArrowheads="1"/>
          </p:cNvSpPr>
          <p:nvPr/>
        </p:nvSpPr>
        <p:spPr bwMode="auto">
          <a:xfrm>
            <a:off x="3078163" y="37951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L4:</a:t>
            </a:r>
          </a:p>
        </p:txBody>
      </p:sp>
      <p:sp>
        <p:nvSpPr>
          <p:cNvPr id="181" name="Text Box 252"/>
          <p:cNvSpPr txBox="1">
            <a:spLocks noChangeAspect="1" noChangeArrowheads="1"/>
          </p:cNvSpPr>
          <p:nvPr/>
        </p:nvSpPr>
        <p:spPr bwMode="auto">
          <a:xfrm>
            <a:off x="2457450" y="4912797"/>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L5:</a:t>
            </a:r>
          </a:p>
        </p:txBody>
      </p:sp>
      <p:sp>
        <p:nvSpPr>
          <p:cNvPr id="182" name="Text Box 289"/>
          <p:cNvSpPr txBox="1">
            <a:spLocks noChangeAspect="1" noChangeArrowheads="1"/>
          </p:cNvSpPr>
          <p:nvPr/>
        </p:nvSpPr>
        <p:spPr bwMode="auto">
          <a:xfrm>
            <a:off x="1654176" y="1137553"/>
            <a:ext cx="1010213" cy="18158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sz="1600" kern="0" dirty="0">
                <a:solidFill>
                  <a:sysClr val="windowText" lastClr="000000"/>
                </a:solidFill>
                <a:latin typeface="Calibri" panose="020F0502020204030204" pitchFamily="34" charset="0"/>
                <a:cs typeface="Arial"/>
              </a:rPr>
              <a:t>Smaller,</a:t>
            </a:r>
          </a:p>
          <a:p>
            <a:pPr>
              <a:defRPr/>
            </a:pPr>
            <a:r>
              <a:rPr lang="en-US" sz="1600" kern="0" dirty="0">
                <a:solidFill>
                  <a:sysClr val="windowText" lastClr="000000"/>
                </a:solidFill>
                <a:latin typeface="Calibri" panose="020F0502020204030204" pitchFamily="34" charset="0"/>
                <a:cs typeface="Arial"/>
              </a:rPr>
              <a:t>faster,</a:t>
            </a:r>
          </a:p>
          <a:p>
            <a:pPr>
              <a:defRPr/>
            </a:pPr>
            <a:r>
              <a:rPr lang="en-US" sz="1600" kern="0" dirty="0">
                <a:solidFill>
                  <a:sysClr val="windowText" lastClr="000000"/>
                </a:solidFill>
                <a:latin typeface="Calibri" panose="020F0502020204030204" pitchFamily="34" charset="0"/>
                <a:cs typeface="Arial"/>
              </a:rPr>
              <a:t>and </a:t>
            </a:r>
          </a:p>
          <a:p>
            <a:pPr>
              <a:defRPr/>
            </a:pPr>
            <a:r>
              <a:rPr lang="en-US" sz="1600" kern="0" dirty="0">
                <a:solidFill>
                  <a:sysClr val="windowText" lastClr="000000"/>
                </a:solidFill>
                <a:latin typeface="Calibri" panose="020F0502020204030204" pitchFamily="34" charset="0"/>
                <a:cs typeface="Arial"/>
              </a:rPr>
              <a:t>costlier</a:t>
            </a:r>
          </a:p>
          <a:p>
            <a:pPr>
              <a:defRPr/>
            </a:pPr>
            <a:r>
              <a:rPr lang="en-US" sz="1600" kern="0" dirty="0">
                <a:solidFill>
                  <a:sysClr val="windowText" lastClr="000000"/>
                </a:solidFill>
                <a:latin typeface="Calibri" panose="020F0502020204030204" pitchFamily="34" charset="0"/>
                <a:cs typeface="Arial"/>
              </a:rPr>
              <a:t>(per byte)</a:t>
            </a:r>
          </a:p>
          <a:p>
            <a:pPr>
              <a:defRPr/>
            </a:pPr>
            <a:r>
              <a:rPr lang="en-US" sz="1600" kern="0" dirty="0">
                <a:solidFill>
                  <a:sysClr val="windowText" lastClr="000000"/>
                </a:solidFill>
                <a:latin typeface="Calibri" panose="020F0502020204030204" pitchFamily="34" charset="0"/>
                <a:cs typeface="Arial"/>
              </a:rPr>
              <a:t>storage </a:t>
            </a:r>
          </a:p>
          <a:p>
            <a:pPr>
              <a:defRPr/>
            </a:pPr>
            <a:r>
              <a:rPr lang="en-US" sz="1600" kern="0" dirty="0">
                <a:solidFill>
                  <a:sysClr val="windowText" lastClr="000000"/>
                </a:solidFill>
                <a:latin typeface="Calibri" panose="020F0502020204030204" pitchFamily="34" charset="0"/>
                <a:cs typeface="Arial"/>
              </a:rPr>
              <a:t>devices</a:t>
            </a:r>
          </a:p>
        </p:txBody>
      </p:sp>
      <p:sp>
        <p:nvSpPr>
          <p:cNvPr id="183" name="Line 291"/>
          <p:cNvSpPr>
            <a:spLocks noChangeShapeType="1"/>
          </p:cNvSpPr>
          <p:nvPr/>
        </p:nvSpPr>
        <p:spPr bwMode="auto">
          <a:xfrm flipH="1" flipV="1">
            <a:off x="1614488" y="954089"/>
            <a:ext cx="0" cy="2154237"/>
          </a:xfrm>
          <a:prstGeom prst="line">
            <a:avLst/>
          </a:prstGeom>
          <a:noFill/>
          <a:ln w="38100">
            <a:solidFill>
              <a:schemeClr val="accent6">
                <a:lumMod val="75000"/>
              </a:schemeClr>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kern="0">
              <a:solidFill>
                <a:sysClr val="windowText" lastClr="000000"/>
              </a:solidFill>
              <a:latin typeface="Calibri" panose="020F0502020204030204" pitchFamily="34" charset="0"/>
              <a:cs typeface="Arial"/>
            </a:endParaRPr>
          </a:p>
        </p:txBody>
      </p:sp>
      <p:sp>
        <p:nvSpPr>
          <p:cNvPr id="184" name="Line 292"/>
          <p:cNvSpPr>
            <a:spLocks noChangeAspect="1" noChangeShapeType="1"/>
          </p:cNvSpPr>
          <p:nvPr/>
        </p:nvSpPr>
        <p:spPr bwMode="auto">
          <a:xfrm>
            <a:off x="2641600" y="5743575"/>
            <a:ext cx="5765800" cy="0"/>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kern="0">
              <a:solidFill>
                <a:sysClr val="windowText" lastClr="000000"/>
              </a:solidFill>
              <a:latin typeface="Calibri" panose="020F0502020204030204" pitchFamily="34" charset="0"/>
              <a:cs typeface="Arial"/>
            </a:endParaRPr>
          </a:p>
        </p:txBody>
      </p:sp>
      <p:sp>
        <p:nvSpPr>
          <p:cNvPr id="185" name="Text Box 293"/>
          <p:cNvSpPr txBox="1">
            <a:spLocks noChangeAspect="1" noChangeArrowheads="1"/>
          </p:cNvSpPr>
          <p:nvPr/>
        </p:nvSpPr>
        <p:spPr bwMode="auto">
          <a:xfrm>
            <a:off x="5055819" y="2780398"/>
            <a:ext cx="1048685"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kern="0" dirty="0">
                <a:solidFill>
                  <a:sysClr val="windowText" lastClr="000000"/>
                </a:solidFill>
                <a:latin typeface="Calibri" panose="020F0502020204030204" pitchFamily="34" charset="0"/>
                <a:cs typeface="Arial"/>
              </a:rPr>
              <a:t>L3 cache </a:t>
            </a:r>
          </a:p>
          <a:p>
            <a:pPr algn="ctr">
              <a:defRPr/>
            </a:pPr>
            <a:r>
              <a:rPr lang="en-US" kern="0" dirty="0">
                <a:solidFill>
                  <a:sysClr val="windowText" lastClr="000000"/>
                </a:solidFill>
                <a:latin typeface="Calibri" panose="020F0502020204030204" pitchFamily="34" charset="0"/>
                <a:cs typeface="Arial"/>
              </a:rPr>
              <a:t>(SRAM)</a:t>
            </a:r>
          </a:p>
        </p:txBody>
      </p:sp>
      <p:sp>
        <p:nvSpPr>
          <p:cNvPr id="187" name="Text Box 295"/>
          <p:cNvSpPr txBox="1">
            <a:spLocks noChangeAspect="1" noChangeArrowheads="1"/>
          </p:cNvSpPr>
          <p:nvPr/>
        </p:nvSpPr>
        <p:spPr bwMode="auto">
          <a:xfrm>
            <a:off x="7334251" y="3305501"/>
            <a:ext cx="2876549"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L3 cache holds </a:t>
            </a:r>
            <a:r>
              <a:rPr lang="en-US" sz="1400" kern="0" dirty="0">
                <a:solidFill>
                  <a:srgbClr val="0070C0"/>
                </a:solidFill>
                <a:latin typeface="Calibri" panose="020F0502020204030204" pitchFamily="34" charset="0"/>
                <a:cs typeface="Arial"/>
              </a:rPr>
              <a:t>cache lines</a:t>
            </a:r>
          </a:p>
          <a:p>
            <a:pPr>
              <a:defRPr/>
            </a:pPr>
            <a:r>
              <a:rPr lang="en-US" sz="1400" kern="0" dirty="0">
                <a:solidFill>
                  <a:srgbClr val="C00000"/>
                </a:solidFill>
                <a:latin typeface="Calibri" panose="020F0502020204030204" pitchFamily="34" charset="0"/>
                <a:cs typeface="Arial"/>
              </a:rPr>
              <a:t> retrieved from main memory.</a:t>
            </a:r>
          </a:p>
        </p:txBody>
      </p:sp>
      <p:sp>
        <p:nvSpPr>
          <p:cNvPr id="189" name="Text Box 297"/>
          <p:cNvSpPr txBox="1">
            <a:spLocks noChangeAspect="1" noChangeArrowheads="1"/>
          </p:cNvSpPr>
          <p:nvPr/>
        </p:nvSpPr>
        <p:spPr bwMode="auto">
          <a:xfrm>
            <a:off x="1911350" y="5963722"/>
            <a:ext cx="463588"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r>
              <a:rPr lang="en-US" kern="0">
                <a:solidFill>
                  <a:schemeClr val="accent6">
                    <a:lumMod val="75000"/>
                  </a:schemeClr>
                </a:solidFill>
                <a:latin typeface="Calibri" panose="020F0502020204030204" pitchFamily="34" charset="0"/>
                <a:cs typeface="Arial"/>
              </a:rPr>
              <a:t>L6:</a:t>
            </a:r>
          </a:p>
        </p:txBody>
      </p:sp>
      <p:sp>
        <p:nvSpPr>
          <p:cNvPr id="234" name="Text Box 229"/>
          <p:cNvSpPr txBox="1">
            <a:spLocks noChangeAspect="1" noChangeArrowheads="1"/>
          </p:cNvSpPr>
          <p:nvPr/>
        </p:nvSpPr>
        <p:spPr bwMode="auto">
          <a:xfrm>
            <a:off x="7923691" y="4346121"/>
            <a:ext cx="2495087" cy="52322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r>
              <a:rPr lang="en-US" sz="1400" kern="0" dirty="0">
                <a:solidFill>
                  <a:srgbClr val="C00000"/>
                </a:solidFill>
                <a:latin typeface="Calibri" panose="020F0502020204030204" pitchFamily="34" charset="0"/>
                <a:cs typeface="Arial"/>
              </a:rPr>
              <a:t>Main memory holds </a:t>
            </a:r>
            <a:r>
              <a:rPr lang="en-US" sz="1400" kern="0" dirty="0">
                <a:solidFill>
                  <a:srgbClr val="0070C0"/>
                </a:solidFill>
                <a:latin typeface="Calibri" panose="020F0502020204030204" pitchFamily="34" charset="0"/>
                <a:cs typeface="Arial"/>
              </a:rPr>
              <a:t>disk blocks</a:t>
            </a:r>
            <a:r>
              <a:rPr lang="en-US" sz="1400" kern="0" dirty="0">
                <a:solidFill>
                  <a:srgbClr val="C00000"/>
                </a:solidFill>
                <a:latin typeface="Calibri" panose="020F0502020204030204" pitchFamily="34" charset="0"/>
                <a:cs typeface="Arial"/>
              </a:rPr>
              <a:t> retrieved from local disks.</a:t>
            </a:r>
          </a:p>
        </p:txBody>
      </p:sp>
      <p:sp>
        <p:nvSpPr>
          <p:cNvPr id="2" name="Rectangle 1"/>
          <p:cNvSpPr/>
          <p:nvPr/>
        </p:nvSpPr>
        <p:spPr>
          <a:xfrm>
            <a:off x="7846730" y="71593"/>
            <a:ext cx="4304460" cy="230832"/>
          </a:xfrm>
          <a:prstGeom prst="rect">
            <a:avLst/>
          </a:prstGeom>
          <a:solidFill>
            <a:schemeClr val="bg1"/>
          </a:solidFill>
        </p:spPr>
        <p:txBody>
          <a:bodyPr wrap="square">
            <a:spAutoFit/>
          </a:bodyPr>
          <a:lstStyle/>
          <a:p>
            <a:r>
              <a:rPr lang="en-US" sz="900" dirty="0">
                <a:latin typeface="Calibri" panose="020F0502020204030204" pitchFamily="34" charset="0"/>
                <a:cs typeface="Calibri" panose="020F0502020204030204" pitchFamily="34" charset="0"/>
              </a:rPr>
              <a:t>[Bryant and O‘Hallaron: Computer Systems - A Programmer's Perspective 3rd edition]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30</a:t>
            </a:fld>
            <a:endParaRPr lang="en-US" altLang="en-US"/>
          </a:p>
        </p:txBody>
      </p:sp>
    </p:spTree>
    <p:extLst>
      <p:ext uri="{BB962C8B-B14F-4D97-AF65-F5344CB8AC3E}">
        <p14:creationId xmlns:p14="http://schemas.microsoft.com/office/powerpoint/2010/main" val="4016920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Hierarchy</a:t>
            </a:r>
          </a:p>
        </p:txBody>
      </p:sp>
      <p:sp>
        <p:nvSpPr>
          <p:cNvPr id="8" name="Slide Number Placeholder 7"/>
          <p:cNvSpPr>
            <a:spLocks noGrp="1"/>
          </p:cNvSpPr>
          <p:nvPr>
            <p:ph type="sldNum" sz="quarter" idx="12"/>
          </p:nvPr>
        </p:nvSpPr>
        <p:spPr/>
        <p:txBody>
          <a:bodyPr/>
          <a:lstStyle/>
          <a:p>
            <a:fld id="{04A7C484-7E24-447E-8CB0-5149A4D34DEF}" type="slidenum">
              <a:rPr lang="en-US" altLang="en-US" smtClean="0"/>
              <a:pPr/>
              <a:t>31</a:t>
            </a:fld>
            <a:endParaRPr lang="en-US"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6591566" cy="332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330466" y="5334788"/>
            <a:ext cx="3121367" cy="369332"/>
          </a:xfrm>
          <a:prstGeom prst="rect">
            <a:avLst/>
          </a:prstGeom>
          <a:solidFill>
            <a:srgbClr val="FFC000"/>
          </a:solidFill>
        </p:spPr>
        <p:txBody>
          <a:bodyPr wrap="none">
            <a:spAutoFit/>
          </a:bodyPr>
          <a:lstStyle/>
          <a:p>
            <a:r>
              <a:rPr lang="en-US" dirty="0">
                <a:solidFill>
                  <a:srgbClr val="002060"/>
                </a:solidFill>
              </a:rPr>
              <a:t>Moving on to talk about caches</a:t>
            </a:r>
          </a:p>
        </p:txBody>
      </p:sp>
      <p:cxnSp>
        <p:nvCxnSpPr>
          <p:cNvPr id="7" name="Straight Arrow Connector 6"/>
          <p:cNvCxnSpPr/>
          <p:nvPr/>
        </p:nvCxnSpPr>
        <p:spPr>
          <a:xfrm flipH="1" flipV="1">
            <a:off x="6025666" y="3886200"/>
            <a:ext cx="1849453" cy="144858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29"/>
          <p:cNvSpPr>
            <a:spLocks noChangeArrowheads="1"/>
          </p:cNvSpPr>
          <p:nvPr/>
        </p:nvSpPr>
        <p:spPr bwMode="auto">
          <a:xfrm>
            <a:off x="3677520" y="54757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F069EF64-0D84-473D-B32E-567206DFE3DF}"/>
              </a:ext>
            </a:extLst>
          </p:cNvPr>
          <p:cNvSpPr txBox="1"/>
          <p:nvPr/>
        </p:nvSpPr>
        <p:spPr>
          <a:xfrm>
            <a:off x="3352800" y="1338546"/>
            <a:ext cx="5354543" cy="369332"/>
          </a:xfrm>
          <a:prstGeom prst="rect">
            <a:avLst/>
          </a:prstGeom>
          <a:solidFill>
            <a:srgbClr val="FFC000"/>
          </a:solidFill>
        </p:spPr>
        <p:txBody>
          <a:bodyPr wrap="none">
            <a:spAutoFit/>
          </a:bodyPr>
          <a:lstStyle>
            <a:defPPr>
              <a:defRPr lang="en-US"/>
            </a:defPPr>
            <a:lvl1pPr>
              <a:defRPr>
                <a:solidFill>
                  <a:srgbClr val="002060"/>
                </a:solidFill>
              </a:defRPr>
            </a:lvl1pPr>
          </a:lstStyle>
          <a:p>
            <a:r>
              <a:rPr lang="en-US" dirty="0"/>
              <a:t>The collection of all registers is called “</a:t>
            </a:r>
            <a:r>
              <a:rPr lang="en-US" b="1" dirty="0"/>
              <a:t>the register file</a:t>
            </a:r>
            <a:r>
              <a:rPr lang="en-US" dirty="0"/>
              <a:t>”</a:t>
            </a:r>
          </a:p>
        </p:txBody>
      </p:sp>
      <p:cxnSp>
        <p:nvCxnSpPr>
          <p:cNvPr id="10" name="Straight Arrow Connector 9">
            <a:extLst>
              <a:ext uri="{FF2B5EF4-FFF2-40B4-BE49-F238E27FC236}">
                <a16:creationId xmlns:a16="http://schemas.microsoft.com/office/drawing/2014/main" id="{45201425-C31F-47D7-A61D-DA15D8325BB7}"/>
              </a:ext>
            </a:extLst>
          </p:cNvPr>
          <p:cNvCxnSpPr>
            <a:cxnSpLocks/>
          </p:cNvCxnSpPr>
          <p:nvPr/>
        </p:nvCxnSpPr>
        <p:spPr>
          <a:xfrm flipV="1">
            <a:off x="3352800" y="1707878"/>
            <a:ext cx="195385" cy="91343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8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23"/>
          <p:cNvSpPr>
            <a:spLocks noChangeAspect="1" noChangeArrowheads="1"/>
          </p:cNvSpPr>
          <p:nvPr/>
        </p:nvSpPr>
        <p:spPr bwMode="auto">
          <a:xfrm>
            <a:off x="2783539" y="3746241"/>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187423" name="Rectangle 31"/>
          <p:cNvSpPr>
            <a:spLocks noGrp="1" noChangeArrowheads="1"/>
          </p:cNvSpPr>
          <p:nvPr>
            <p:ph type="title"/>
          </p:nvPr>
        </p:nvSpPr>
        <p:spPr/>
        <p:txBody>
          <a:bodyPr/>
          <a:lstStyle/>
          <a:p>
            <a:r>
              <a:rPr lang="en-US" dirty="0"/>
              <a:t>Cache Memories</a:t>
            </a:r>
          </a:p>
        </p:txBody>
      </p:sp>
      <p:sp>
        <p:nvSpPr>
          <p:cNvPr id="187424" name="Rectangle 32"/>
          <p:cNvSpPr>
            <a:spLocks noGrp="1" noChangeArrowheads="1"/>
          </p:cNvSpPr>
          <p:nvPr>
            <p:ph idx="1"/>
          </p:nvPr>
        </p:nvSpPr>
        <p:spPr/>
        <p:txBody>
          <a:bodyPr/>
          <a:lstStyle/>
          <a:p>
            <a:r>
              <a:rPr lang="en-US" dirty="0">
                <a:solidFill>
                  <a:srgbClr val="C00000"/>
                </a:solidFill>
              </a:rPr>
              <a:t>Cache memories </a:t>
            </a:r>
            <a:r>
              <a:rPr lang="en-US" dirty="0"/>
              <a:t>are small, fast, </a:t>
            </a:r>
            <a:r>
              <a:rPr lang="en-US" dirty="0">
                <a:solidFill>
                  <a:srgbClr val="0070C0"/>
                </a:solidFill>
              </a:rPr>
              <a:t>on-chip</a:t>
            </a:r>
            <a:r>
              <a:rPr lang="en-US" dirty="0"/>
              <a:t> SRAM-based memories</a:t>
            </a:r>
          </a:p>
          <a:p>
            <a:pPr lvl="1"/>
            <a:r>
              <a:rPr lang="en-US" dirty="0"/>
              <a:t>Purpose: to store close to the CU/ALU frequently accessed blocks of main (aka “system”) memory</a:t>
            </a:r>
          </a:p>
          <a:p>
            <a:endParaRPr lang="en-US" dirty="0"/>
          </a:p>
          <a:p>
            <a:r>
              <a:rPr lang="en-US" dirty="0"/>
              <a:t>Schematic of chip’s </a:t>
            </a:r>
            <a:r>
              <a:rPr lang="en-US" dirty="0" err="1"/>
              <a:t>datapath</a:t>
            </a:r>
            <a:r>
              <a:rPr lang="en-US" dirty="0"/>
              <a:t> (chip=</a:t>
            </a:r>
            <a:r>
              <a:rPr lang="en-US" dirty="0" err="1"/>
              <a:t>datapath</a:t>
            </a:r>
            <a:r>
              <a:rPr lang="en-US" dirty="0"/>
              <a:t> + CU), and where the cache fits in the big pic:</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32</a:t>
            </a:fld>
            <a:endParaRPr lang="en-US" altLang="en-US"/>
          </a:p>
        </p:txBody>
      </p:sp>
      <p:sp>
        <p:nvSpPr>
          <p:cNvPr id="33" name="Rectangle 146"/>
          <p:cNvSpPr>
            <a:spLocks noChangeAspect="1" noChangeArrowheads="1"/>
          </p:cNvSpPr>
          <p:nvPr/>
        </p:nvSpPr>
        <p:spPr bwMode="auto">
          <a:xfrm>
            <a:off x="8844614" y="5119429"/>
            <a:ext cx="819150" cy="823913"/>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Main</a:t>
            </a:r>
          </a:p>
          <a:p>
            <a:pPr algn="ctr"/>
            <a:r>
              <a:rPr lang="en-US" sz="1600">
                <a:latin typeface="Calibri" panose="020F0502020204030204" pitchFamily="34" charset="0"/>
              </a:rPr>
              <a:t>memory</a:t>
            </a:r>
          </a:p>
        </p:txBody>
      </p:sp>
      <p:sp>
        <p:nvSpPr>
          <p:cNvPr id="34" name="AutoShape 201"/>
          <p:cNvSpPr>
            <a:spLocks noChangeAspect="1" noChangeArrowheads="1"/>
          </p:cNvSpPr>
          <p:nvPr/>
        </p:nvSpPr>
        <p:spPr bwMode="auto">
          <a:xfrm>
            <a:off x="7471427" y="5255954"/>
            <a:ext cx="1344612" cy="481013"/>
          </a:xfrm>
          <a:prstGeom prst="leftRightArrow">
            <a:avLst>
              <a:gd name="adj1" fmla="val 50000"/>
              <a:gd name="adj2" fmla="val 55908"/>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5" name="Rectangle 202"/>
          <p:cNvSpPr>
            <a:spLocks noChangeAspect="1" noChangeArrowheads="1"/>
          </p:cNvSpPr>
          <p:nvPr/>
        </p:nvSpPr>
        <p:spPr bwMode="auto">
          <a:xfrm>
            <a:off x="6647514" y="5284528"/>
            <a:ext cx="81915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I/O</a:t>
            </a:r>
          </a:p>
          <a:p>
            <a:pPr algn="ctr"/>
            <a:r>
              <a:rPr lang="en-US" sz="1600">
                <a:latin typeface="Calibri" panose="020F0502020204030204" pitchFamily="34" charset="0"/>
              </a:rPr>
              <a:t>bridge</a:t>
            </a:r>
          </a:p>
        </p:txBody>
      </p:sp>
      <p:sp>
        <p:nvSpPr>
          <p:cNvPr id="37" name="Rectangle 206"/>
          <p:cNvSpPr>
            <a:spLocks noChangeAspect="1" noChangeArrowheads="1"/>
          </p:cNvSpPr>
          <p:nvPr/>
        </p:nvSpPr>
        <p:spPr bwMode="auto">
          <a:xfrm>
            <a:off x="2935939" y="5284528"/>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38" name="Rectangle 207"/>
          <p:cNvSpPr>
            <a:spLocks noChangeAspect="1" noChangeArrowheads="1"/>
          </p:cNvSpPr>
          <p:nvPr/>
        </p:nvSpPr>
        <p:spPr bwMode="auto">
          <a:xfrm>
            <a:off x="4448827" y="4089141"/>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Rectangle 208"/>
          <p:cNvSpPr>
            <a:spLocks noChangeAspect="1" noChangeArrowheads="1"/>
          </p:cNvSpPr>
          <p:nvPr/>
        </p:nvSpPr>
        <p:spPr bwMode="auto">
          <a:xfrm>
            <a:off x="4448827" y="4227254"/>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Rectangle 210"/>
          <p:cNvSpPr>
            <a:spLocks noChangeAspect="1" noChangeArrowheads="1"/>
          </p:cNvSpPr>
          <p:nvPr/>
        </p:nvSpPr>
        <p:spPr bwMode="auto">
          <a:xfrm>
            <a:off x="4448827" y="4363779"/>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1" name="Rectangle 211"/>
          <p:cNvSpPr>
            <a:spLocks noChangeAspect="1" noChangeArrowheads="1"/>
          </p:cNvSpPr>
          <p:nvPr/>
        </p:nvSpPr>
        <p:spPr bwMode="auto">
          <a:xfrm>
            <a:off x="4448827" y="450189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2" name="Rectangle 212"/>
          <p:cNvSpPr>
            <a:spLocks noChangeAspect="1" noChangeArrowheads="1"/>
          </p:cNvSpPr>
          <p:nvPr/>
        </p:nvSpPr>
        <p:spPr bwMode="auto">
          <a:xfrm>
            <a:off x="4448827" y="4638416"/>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3" name="AutoShape 214"/>
          <p:cNvSpPr>
            <a:spLocks noChangeAspect="1" noChangeArrowheads="1"/>
          </p:cNvSpPr>
          <p:nvPr/>
        </p:nvSpPr>
        <p:spPr bwMode="auto">
          <a:xfrm>
            <a:off x="5145739" y="4089141"/>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4" name="AutoShape 215"/>
          <p:cNvSpPr>
            <a:spLocks noChangeAspect="1" noChangeArrowheads="1"/>
          </p:cNvSpPr>
          <p:nvPr/>
        </p:nvSpPr>
        <p:spPr bwMode="auto">
          <a:xfrm flipH="1">
            <a:off x="5064777" y="4432042"/>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5" name="Rectangle 220"/>
          <p:cNvSpPr>
            <a:spLocks noChangeAspect="1" noChangeArrowheads="1"/>
          </p:cNvSpPr>
          <p:nvPr/>
        </p:nvSpPr>
        <p:spPr bwMode="auto">
          <a:xfrm>
            <a:off x="5545790" y="3952617"/>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46" name="Text Box 221"/>
          <p:cNvSpPr txBox="1">
            <a:spLocks noChangeAspect="1" noChangeArrowheads="1"/>
          </p:cNvSpPr>
          <p:nvPr/>
        </p:nvSpPr>
        <p:spPr bwMode="auto">
          <a:xfrm>
            <a:off x="4180906" y="3783339"/>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47" name="AutoShape 222"/>
          <p:cNvSpPr>
            <a:spLocks noChangeAspect="1" noChangeArrowheads="1"/>
          </p:cNvSpPr>
          <p:nvPr/>
        </p:nvSpPr>
        <p:spPr bwMode="auto">
          <a:xfrm>
            <a:off x="4515503" y="4844791"/>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9" name="Text Box 225"/>
          <p:cNvSpPr txBox="1">
            <a:spLocks noChangeAspect="1" noChangeArrowheads="1"/>
          </p:cNvSpPr>
          <p:nvPr/>
        </p:nvSpPr>
        <p:spPr bwMode="auto">
          <a:xfrm>
            <a:off x="2761013" y="3454726"/>
            <a:ext cx="932467"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a:t>
            </a:r>
          </a:p>
        </p:txBody>
      </p:sp>
      <p:sp>
        <p:nvSpPr>
          <p:cNvPr id="50" name="Text Box 229"/>
          <p:cNvSpPr txBox="1">
            <a:spLocks noChangeAspect="1" noChangeArrowheads="1"/>
          </p:cNvSpPr>
          <p:nvPr/>
        </p:nvSpPr>
        <p:spPr bwMode="auto">
          <a:xfrm>
            <a:off x="6236702" y="4621539"/>
            <a:ext cx="1142300"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System bus</a:t>
            </a:r>
          </a:p>
        </p:txBody>
      </p:sp>
      <p:sp>
        <p:nvSpPr>
          <p:cNvPr id="51" name="Line 230"/>
          <p:cNvSpPr>
            <a:spLocks noChangeAspect="1" noChangeShapeType="1"/>
          </p:cNvSpPr>
          <p:nvPr/>
        </p:nvSpPr>
        <p:spPr bwMode="auto">
          <a:xfrm flipH="1">
            <a:off x="6025215" y="4913053"/>
            <a:ext cx="619125"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2" name="Text Box 231"/>
          <p:cNvSpPr txBox="1">
            <a:spLocks noChangeAspect="1" noChangeArrowheads="1"/>
          </p:cNvSpPr>
          <p:nvPr/>
        </p:nvSpPr>
        <p:spPr bwMode="auto">
          <a:xfrm>
            <a:off x="7517883" y="4621539"/>
            <a:ext cx="126598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Memory bus</a:t>
            </a:r>
          </a:p>
        </p:txBody>
      </p:sp>
      <p:sp>
        <p:nvSpPr>
          <p:cNvPr id="53" name="Line 232"/>
          <p:cNvSpPr>
            <a:spLocks noChangeAspect="1" noChangeShapeType="1"/>
          </p:cNvSpPr>
          <p:nvPr/>
        </p:nvSpPr>
        <p:spPr bwMode="auto">
          <a:xfrm>
            <a:off x="8117539" y="4913053"/>
            <a:ext cx="0" cy="412750"/>
          </a:xfrm>
          <a:prstGeom prst="line">
            <a:avLst/>
          </a:prstGeom>
          <a:noFill/>
          <a:ln w="12700">
            <a:solidFill>
              <a:schemeClr val="tx1"/>
            </a:solidFill>
            <a:round/>
            <a:headEnd/>
            <a:tailEnd type="triangle" w="med" len="me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4" name="Rectangle 233"/>
          <p:cNvSpPr>
            <a:spLocks noChangeAspect="1" noChangeArrowheads="1"/>
          </p:cNvSpPr>
          <p:nvPr/>
        </p:nvSpPr>
        <p:spPr bwMode="auto">
          <a:xfrm>
            <a:off x="2935939" y="4185978"/>
            <a:ext cx="1066800" cy="5207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55" name="AutoShape 234"/>
          <p:cNvSpPr>
            <a:spLocks noChangeAspect="1" noChangeArrowheads="1"/>
          </p:cNvSpPr>
          <p:nvPr/>
        </p:nvSpPr>
        <p:spPr bwMode="auto">
          <a:xfrm>
            <a:off x="3164540" y="4706679"/>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56" name="AutoShape 236"/>
          <p:cNvSpPr>
            <a:spLocks noChangeAspect="1" noChangeArrowheads="1"/>
          </p:cNvSpPr>
          <p:nvPr/>
        </p:nvSpPr>
        <p:spPr bwMode="auto">
          <a:xfrm flipH="1">
            <a:off x="4028139" y="4233603"/>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6" name="AutoShape 205"/>
          <p:cNvSpPr>
            <a:spLocks noChangeAspect="1" noChangeArrowheads="1"/>
          </p:cNvSpPr>
          <p:nvPr/>
        </p:nvSpPr>
        <p:spPr bwMode="auto">
          <a:xfrm>
            <a:off x="5334653" y="5255954"/>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Rectangle 27"/>
          <p:cNvSpPr/>
          <p:nvPr/>
        </p:nvSpPr>
        <p:spPr>
          <a:xfrm>
            <a:off x="74596"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cxnSp>
        <p:nvCxnSpPr>
          <p:cNvPr id="4" name="Straight Arrow Connector 3">
            <a:extLst>
              <a:ext uri="{FF2B5EF4-FFF2-40B4-BE49-F238E27FC236}">
                <a16:creationId xmlns:a16="http://schemas.microsoft.com/office/drawing/2014/main" id="{8490D215-5023-45B5-A242-4CBC93D7A781}"/>
              </a:ext>
            </a:extLst>
          </p:cNvPr>
          <p:cNvCxnSpPr>
            <a:cxnSpLocks/>
          </p:cNvCxnSpPr>
          <p:nvPr/>
        </p:nvCxnSpPr>
        <p:spPr>
          <a:xfrm>
            <a:off x="8046720" y="2236461"/>
            <a:ext cx="986246" cy="2882968"/>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47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a:defRPr/>
            </a:pPr>
            <a:r>
              <a:rPr lang="en-US" dirty="0"/>
              <a:t>What it really looks like…</a:t>
            </a:r>
          </a:p>
        </p:txBody>
      </p:sp>
      <p:sp>
        <p:nvSpPr>
          <p:cNvPr id="2" name="Slide Number Placeholder 1"/>
          <p:cNvSpPr>
            <a:spLocks noGrp="1"/>
          </p:cNvSpPr>
          <p:nvPr>
            <p:ph type="sldNum" sz="quarter" idx="12"/>
          </p:nvPr>
        </p:nvSpPr>
        <p:spPr/>
        <p:txBody>
          <a:bodyPr/>
          <a:lstStyle/>
          <a:p>
            <a:fld id="{198C497F-F93A-415D-AE85-6EDF5BB63A7F}" type="slidenum">
              <a:rPr lang="en-US" altLang="en-US" smtClean="0"/>
              <a:pPr/>
              <a:t>33</a:t>
            </a:fld>
            <a:endParaRPr lang="en-US" altLang="en-US"/>
          </a:p>
        </p:txBody>
      </p:sp>
      <p:grpSp>
        <p:nvGrpSpPr>
          <p:cNvPr id="18" name="Group 17"/>
          <p:cNvGrpSpPr/>
          <p:nvPr/>
        </p:nvGrpSpPr>
        <p:grpSpPr>
          <a:xfrm>
            <a:off x="10209299" y="2390271"/>
            <a:ext cx="1248868" cy="2894817"/>
            <a:chOff x="381000" y="1325115"/>
            <a:chExt cx="1486405" cy="3361749"/>
          </a:xfrm>
        </p:grpSpPr>
        <p:grpSp>
          <p:nvGrpSpPr>
            <p:cNvPr id="4" name="Group 3"/>
            <p:cNvGrpSpPr/>
            <p:nvPr/>
          </p:nvGrpSpPr>
          <p:grpSpPr>
            <a:xfrm>
              <a:off x="404999" y="1676400"/>
              <a:ext cx="1233237" cy="3010464"/>
              <a:chOff x="3892216" y="2971800"/>
              <a:chExt cx="1233237" cy="3010464"/>
            </a:xfrm>
          </p:grpSpPr>
          <p:pic>
            <p:nvPicPr>
              <p:cNvPr id="1030" name="Picture 6" descr="A new generation of performance"/>
              <p:cNvPicPr>
                <a:picLocks noChangeAspect="1" noChangeArrowheads="1"/>
              </p:cNvPicPr>
              <p:nvPr/>
            </p:nvPicPr>
            <p:blipFill rotWithShape="1">
              <a:blip r:embed="rId3">
                <a:extLst>
                  <a:ext uri="{28A0092B-C50C-407E-A947-70E740481C1C}">
                    <a14:useLocalDpi xmlns:a14="http://schemas.microsoft.com/office/drawing/2010/main" val="0"/>
                  </a:ext>
                </a:extLst>
              </a:blip>
              <a:srcRect l="26628" r="25904"/>
              <a:stretch/>
            </p:blipFill>
            <p:spPr bwMode="auto">
              <a:xfrm>
                <a:off x="3892216" y="2971800"/>
                <a:ext cx="1233237" cy="2895600"/>
              </a:xfrm>
              <a:prstGeom prst="rect">
                <a:avLst/>
              </a:prstGeom>
              <a:noFill/>
              <a:extLst>
                <a:ext uri="{909E8E84-426E-40dd-AFC4-6F175D3DCCD1}">
                  <a14:hiddenFill xmlns="" xmlns:a14="http://schemas.microsoft.com/office/drawing/2010/main">
                    <a:solidFill>
                      <a:srgbClr val="FFFFFF"/>
                    </a:solidFill>
                  </a14:hiddenFill>
                </a:ext>
              </a:extLst>
            </p:spPr>
          </p:pic>
          <p:sp>
            <p:nvSpPr>
              <p:cNvPr id="131" name="TextBox 130"/>
              <p:cNvSpPr txBox="1"/>
              <p:nvPr/>
            </p:nvSpPr>
            <p:spPr>
              <a:xfrm>
                <a:off x="3922296" y="5660585"/>
                <a:ext cx="1090553" cy="321679"/>
              </a:xfrm>
              <a:prstGeom prst="rect">
                <a:avLst/>
              </a:prstGeom>
              <a:noFill/>
            </p:spPr>
            <p:txBody>
              <a:bodyPr wrap="none" rtlCol="0">
                <a:spAutoFit/>
              </a:bodyPr>
              <a:lstStyle/>
              <a:p>
                <a:r>
                  <a:rPr lang="en-US" sz="1200" i="1" dirty="0">
                    <a:latin typeface="Calibri" pitchFamily="34" charset="0"/>
                  </a:rPr>
                  <a:t>Source: Dell</a:t>
                </a:r>
              </a:p>
            </p:txBody>
          </p:sp>
        </p:grpSp>
        <p:sp>
          <p:nvSpPr>
            <p:cNvPr id="144" name="TextBox 143"/>
            <p:cNvSpPr txBox="1"/>
            <p:nvPr/>
          </p:nvSpPr>
          <p:spPr>
            <a:xfrm>
              <a:off x="381000" y="1325115"/>
              <a:ext cx="1486405" cy="428905"/>
            </a:xfrm>
            <a:prstGeom prst="rect">
              <a:avLst/>
            </a:prstGeom>
            <a:noFill/>
          </p:spPr>
          <p:txBody>
            <a:bodyPr wrap="none" rtlCol="0">
              <a:spAutoFit/>
            </a:bodyPr>
            <a:lstStyle/>
            <a:p>
              <a:r>
                <a:rPr lang="en-US" dirty="0">
                  <a:solidFill>
                    <a:schemeClr val="bg2">
                      <a:lumMod val="50000"/>
                    </a:schemeClr>
                  </a:solidFill>
                  <a:latin typeface="Calibri" pitchFamily="34" charset="0"/>
                </a:rPr>
                <a:t>Desktop PC</a:t>
              </a:r>
            </a:p>
          </p:txBody>
        </p:sp>
      </p:grpSp>
      <p:sp>
        <p:nvSpPr>
          <p:cNvPr id="33" name="Rectangle 32"/>
          <p:cNvSpPr/>
          <p:nvPr/>
        </p:nvSpPr>
        <p:spPr>
          <a:xfrm>
            <a:off x="0" y="6590759"/>
            <a:ext cx="1371600" cy="200055"/>
          </a:xfrm>
          <a:prstGeom prst="rect">
            <a:avLst/>
          </a:prstGeom>
          <a:solidFill>
            <a:schemeClr val="bg1"/>
          </a:solidFill>
        </p:spPr>
        <p:txBody>
          <a:bodyPr wrap="square">
            <a:spAutoFit/>
          </a:bodyPr>
          <a:lstStyle/>
          <a:p>
            <a:r>
              <a:rPr lang="en-US" sz="700" dirty="0">
                <a:latin typeface="Calibri" panose="020F0502020204030204" pitchFamily="34" charset="0"/>
                <a:cs typeface="Calibri" panose="020F0502020204030204" pitchFamily="34" charset="0"/>
              </a:rPr>
              <a:t>[Bryant and </a:t>
            </a:r>
            <a:r>
              <a:rPr lang="en-US" sz="700" dirty="0" err="1">
                <a:latin typeface="Calibri" panose="020F0502020204030204" pitchFamily="34" charset="0"/>
                <a:cs typeface="Calibri" panose="020F0502020204030204" pitchFamily="34" charset="0"/>
              </a:rPr>
              <a:t>O‘Hallaron</a:t>
            </a:r>
            <a:r>
              <a:rPr lang="en-US" sz="700" dirty="0">
                <a:latin typeface="Calibri" panose="020F0502020204030204" pitchFamily="34" charset="0"/>
                <a:cs typeface="Calibri" panose="020F0502020204030204" pitchFamily="34" charset="0"/>
              </a:rPr>
              <a:t>: CMU] →</a:t>
            </a:r>
          </a:p>
        </p:txBody>
      </p:sp>
      <p:sp>
        <p:nvSpPr>
          <p:cNvPr id="12" name="Left Brace 11"/>
          <p:cNvSpPr/>
          <p:nvPr/>
        </p:nvSpPr>
        <p:spPr>
          <a:xfrm rot="10800000">
            <a:off x="9559970" y="1020155"/>
            <a:ext cx="476947" cy="5501988"/>
          </a:xfrm>
          <a:prstGeom prst="leftBrace">
            <a:avLst>
              <a:gd name="adj1" fmla="val 51119"/>
              <a:gd name="adj2" fmla="val 5040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1481" y="3290557"/>
            <a:ext cx="4479905" cy="16048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5109013" y="900552"/>
            <a:ext cx="2390141" cy="2834959"/>
            <a:chOff x="4361369" y="3877936"/>
            <a:chExt cx="2390141" cy="2834959"/>
          </a:xfrm>
        </p:grpSpPr>
        <p:grpSp>
          <p:nvGrpSpPr>
            <p:cNvPr id="40" name="Group 39"/>
            <p:cNvGrpSpPr/>
            <p:nvPr/>
          </p:nvGrpSpPr>
          <p:grpSpPr>
            <a:xfrm>
              <a:off x="4361369" y="3877936"/>
              <a:ext cx="2390141" cy="2414811"/>
              <a:chOff x="2514599" y="3805787"/>
              <a:chExt cx="2390141" cy="2414811"/>
            </a:xfrm>
          </p:grpSpPr>
          <p:grpSp>
            <p:nvGrpSpPr>
              <p:cNvPr id="43" name="Group 42"/>
              <p:cNvGrpSpPr/>
              <p:nvPr/>
            </p:nvGrpSpPr>
            <p:grpSpPr>
              <a:xfrm>
                <a:off x="2590800" y="3891831"/>
                <a:ext cx="2313940" cy="2328767"/>
                <a:chOff x="2590800" y="3891831"/>
                <a:chExt cx="2313940" cy="2328767"/>
              </a:xfrm>
            </p:grpSpPr>
            <p:sp>
              <p:nvSpPr>
                <p:cNvPr id="45" name="TextBox 44"/>
                <p:cNvSpPr txBox="1"/>
                <p:nvPr/>
              </p:nvSpPr>
              <p:spPr>
                <a:xfrm>
                  <a:off x="3988464" y="3891831"/>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46" name="Picture 10" descr="http://snpi.dell.com/snp/images/products/large/en-us~NW73C/NW73C.jpg"/>
                <p:cNvPicPr>
                  <a:picLocks noChangeAspect="1" noChangeArrowheads="1"/>
                </p:cNvPicPr>
                <p:nvPr/>
              </p:nvPicPr>
              <p:blipFill rotWithShape="1">
                <a:blip r:embed="rId5">
                  <a:extLst>
                    <a:ext uri="{28A0092B-C50C-407E-A947-70E740481C1C}">
                      <a14:useLocalDpi xmlns:a14="http://schemas.microsoft.com/office/drawing/2010/main" val="0"/>
                    </a:ext>
                  </a:extLst>
                </a:blip>
                <a:srcRect l="16295" t="17179" r="16252" b="20292"/>
                <a:stretch/>
              </p:blipFill>
              <p:spPr bwMode="auto">
                <a:xfrm>
                  <a:off x="2590800" y="4100899"/>
                  <a:ext cx="2286600" cy="211969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4" name="TextBox 43"/>
              <p:cNvSpPr txBox="1"/>
              <p:nvPr/>
            </p:nvSpPr>
            <p:spPr>
              <a:xfrm>
                <a:off x="2514599" y="3805787"/>
                <a:ext cx="1473865" cy="369332"/>
              </a:xfrm>
              <a:prstGeom prst="rect">
                <a:avLst/>
              </a:prstGeom>
              <a:noFill/>
            </p:spPr>
            <p:txBody>
              <a:bodyPr wrap="none" rtlCol="0">
                <a:spAutoFit/>
              </a:bodyPr>
              <a:lstStyle/>
              <a:p>
                <a:r>
                  <a:rPr lang="en-US" dirty="0">
                    <a:solidFill>
                      <a:schemeClr val="bg2">
                        <a:lumMod val="50000"/>
                      </a:schemeClr>
                    </a:solidFill>
                    <a:latin typeface="Calibri" pitchFamily="34" charset="0"/>
                  </a:rPr>
                  <a:t>Motherboard</a:t>
                </a:r>
              </a:p>
            </p:txBody>
          </p:sp>
        </p:grpSp>
        <p:cxnSp>
          <p:nvCxnSpPr>
            <p:cNvPr id="42" name="Straight Arrow Connector 41"/>
            <p:cNvCxnSpPr/>
            <p:nvPr/>
          </p:nvCxnSpPr>
          <p:spPr bwMode="auto">
            <a:xfrm flipH="1">
              <a:off x="5257896" y="5563130"/>
              <a:ext cx="271794" cy="1149765"/>
            </a:xfrm>
            <a:prstGeom prst="straightConnector1">
              <a:avLst/>
            </a:prstGeom>
            <a:noFill/>
            <a:ln w="25400" cap="flat" cmpd="sng" algn="ctr">
              <a:solidFill>
                <a:srgbClr val="C00000"/>
              </a:solidFill>
              <a:prstDash val="solid"/>
              <a:round/>
              <a:headEnd type="none" w="med" len="med"/>
              <a:tailEnd type="arrow"/>
            </a:ln>
            <a:effectLst/>
          </p:spPr>
        </p:cxnSp>
      </p:grpSp>
      <p:grpSp>
        <p:nvGrpSpPr>
          <p:cNvPr id="47" name="Group 46"/>
          <p:cNvGrpSpPr/>
          <p:nvPr/>
        </p:nvGrpSpPr>
        <p:grpSpPr>
          <a:xfrm>
            <a:off x="6201133" y="4891160"/>
            <a:ext cx="2371522" cy="1477093"/>
            <a:chOff x="6705600" y="2773212"/>
            <a:chExt cx="2371522" cy="1477093"/>
          </a:xfrm>
        </p:grpSpPr>
        <p:grpSp>
          <p:nvGrpSpPr>
            <p:cNvPr id="48" name="Group 47"/>
            <p:cNvGrpSpPr/>
            <p:nvPr/>
          </p:nvGrpSpPr>
          <p:grpSpPr>
            <a:xfrm>
              <a:off x="6705600" y="3158289"/>
              <a:ext cx="2371522" cy="1092016"/>
              <a:chOff x="6356688" y="5430633"/>
              <a:chExt cx="2371522" cy="1092016"/>
            </a:xfrm>
          </p:grpSpPr>
          <p:grpSp>
            <p:nvGrpSpPr>
              <p:cNvPr id="50" name="Group 49"/>
              <p:cNvGrpSpPr/>
              <p:nvPr/>
            </p:nvGrpSpPr>
            <p:grpSpPr>
              <a:xfrm>
                <a:off x="6356688" y="5805981"/>
                <a:ext cx="2140284" cy="716668"/>
                <a:chOff x="6406816" y="5586147"/>
                <a:chExt cx="2140284" cy="716668"/>
              </a:xfrm>
            </p:grpSpPr>
            <p:sp>
              <p:nvSpPr>
                <p:cNvPr id="52" name="TextBox 51"/>
                <p:cNvSpPr txBox="1"/>
                <p:nvPr/>
              </p:nvSpPr>
              <p:spPr>
                <a:xfrm>
                  <a:off x="6406816" y="6025816"/>
                  <a:ext cx="916276" cy="276999"/>
                </a:xfrm>
                <a:prstGeom prst="rect">
                  <a:avLst/>
                </a:prstGeom>
                <a:noFill/>
              </p:spPr>
              <p:txBody>
                <a:bodyPr wrap="none" rtlCol="0">
                  <a:spAutoFit/>
                </a:bodyPr>
                <a:lstStyle/>
                <a:p>
                  <a:r>
                    <a:rPr lang="en-US" sz="1200" i="1" dirty="0">
                      <a:latin typeface="Calibri" pitchFamily="34" charset="0"/>
                    </a:rPr>
                    <a:t>Source: Dell</a:t>
                  </a:r>
                </a:p>
              </p:txBody>
            </p:sp>
            <p:pic>
              <p:nvPicPr>
                <p:cNvPr id="53" name="Picture 8" descr="http://snpi.dell.com/snp/images/products/large/en-us~A7187318/A7187318r1.jpg"/>
                <p:cNvPicPr>
                  <a:picLocks noChangeAspect="1" noChangeArrowheads="1"/>
                </p:cNvPicPr>
                <p:nvPr/>
              </p:nvPicPr>
              <p:blipFill rotWithShape="1">
                <a:blip r:embed="rId6">
                  <a:extLst>
                    <a:ext uri="{28A0092B-C50C-407E-A947-70E740481C1C}">
                      <a14:useLocalDpi xmlns:a14="http://schemas.microsoft.com/office/drawing/2010/main" val="0"/>
                    </a:ext>
                  </a:extLst>
                </a:blip>
                <a:srcRect t="38109" b="37933"/>
                <a:stretch/>
              </p:blipFill>
              <p:spPr bwMode="auto">
                <a:xfrm>
                  <a:off x="6477000" y="5586147"/>
                  <a:ext cx="2070100" cy="49595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1" name="TextBox 50"/>
              <p:cNvSpPr txBox="1"/>
              <p:nvPr/>
            </p:nvSpPr>
            <p:spPr>
              <a:xfrm>
                <a:off x="6375258" y="5430633"/>
                <a:ext cx="2352952" cy="369332"/>
              </a:xfrm>
              <a:prstGeom prst="rect">
                <a:avLst/>
              </a:prstGeom>
              <a:noFill/>
            </p:spPr>
            <p:txBody>
              <a:bodyPr wrap="none" rtlCol="0">
                <a:spAutoFit/>
              </a:bodyPr>
              <a:lstStyle/>
              <a:p>
                <a:r>
                  <a:rPr lang="en-US" dirty="0">
                    <a:solidFill>
                      <a:schemeClr val="bg2">
                        <a:lumMod val="50000"/>
                      </a:schemeClr>
                    </a:solidFill>
                    <a:latin typeface="Calibri" pitchFamily="34" charset="0"/>
                  </a:rPr>
                  <a:t>Main memory (DRAM)</a:t>
                </a:r>
              </a:p>
            </p:txBody>
          </p:sp>
        </p:grpSp>
        <p:cxnSp>
          <p:nvCxnSpPr>
            <p:cNvPr id="49" name="Straight Arrow Connector 48"/>
            <p:cNvCxnSpPr/>
            <p:nvPr/>
          </p:nvCxnSpPr>
          <p:spPr bwMode="auto">
            <a:xfrm flipV="1">
              <a:off x="7543800" y="2773212"/>
              <a:ext cx="0" cy="514753"/>
            </a:xfrm>
            <a:prstGeom prst="straightConnector1">
              <a:avLst/>
            </a:prstGeom>
            <a:noFill/>
            <a:ln w="25400" cap="flat" cmpd="sng" algn="ctr">
              <a:solidFill>
                <a:srgbClr val="C00000"/>
              </a:solidFill>
              <a:prstDash val="solid"/>
              <a:round/>
              <a:headEnd type="none" w="med" len="med"/>
              <a:tailEnd type="arrow"/>
            </a:ln>
            <a:effectLst/>
          </p:spPr>
        </p:cxnSp>
      </p:grpSp>
      <p:grpSp>
        <p:nvGrpSpPr>
          <p:cNvPr id="54" name="Group 53"/>
          <p:cNvGrpSpPr/>
          <p:nvPr/>
        </p:nvGrpSpPr>
        <p:grpSpPr>
          <a:xfrm>
            <a:off x="631638" y="3039229"/>
            <a:ext cx="2042680" cy="3062310"/>
            <a:chOff x="2055545" y="3158289"/>
            <a:chExt cx="2042680" cy="3062310"/>
          </a:xfrm>
        </p:grpSpPr>
        <p:grpSp>
          <p:nvGrpSpPr>
            <p:cNvPr id="55" name="Group 54"/>
            <p:cNvGrpSpPr/>
            <p:nvPr/>
          </p:nvGrpSpPr>
          <p:grpSpPr>
            <a:xfrm>
              <a:off x="2055545" y="3158289"/>
              <a:ext cx="1975034" cy="3062310"/>
              <a:chOff x="2055545" y="3158289"/>
              <a:chExt cx="1975034" cy="3062310"/>
            </a:xfrm>
          </p:grpSpPr>
          <p:grpSp>
            <p:nvGrpSpPr>
              <p:cNvPr id="57" name="Group 56"/>
              <p:cNvGrpSpPr/>
              <p:nvPr/>
            </p:nvGrpSpPr>
            <p:grpSpPr>
              <a:xfrm>
                <a:off x="2055545" y="3158289"/>
                <a:ext cx="1975034" cy="3062310"/>
                <a:chOff x="6324750" y="3200400"/>
                <a:chExt cx="1975034" cy="3062310"/>
              </a:xfrm>
            </p:grpSpPr>
            <p:grpSp>
              <p:nvGrpSpPr>
                <p:cNvPr id="59" name="Group 58"/>
                <p:cNvGrpSpPr/>
                <p:nvPr/>
              </p:nvGrpSpPr>
              <p:grpSpPr>
                <a:xfrm>
                  <a:off x="6324750" y="3499754"/>
                  <a:ext cx="1678255" cy="2762956"/>
                  <a:chOff x="272712" y="3001880"/>
                  <a:chExt cx="1678255" cy="2762956"/>
                </a:xfrm>
              </p:grpSpPr>
              <p:pic>
                <p:nvPicPr>
                  <p:cNvPr id="61" name="Picture 4" descr="http://www9.pcmag.com/media/images/387706-intel-haswell.jpg?thumb=y">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712" y="3001880"/>
                    <a:ext cx="1552575" cy="1552575"/>
                  </a:xfrm>
                  <a:prstGeom prst="rect">
                    <a:avLst/>
                  </a:prstGeom>
                  <a:noFill/>
                  <a:extLst>
                    <a:ext uri="{909E8E84-426E-40dd-AFC4-6F175D3DCCD1}">
                      <a14:hiddenFill xmlns="" xmlns:a14="http://schemas.microsoft.com/office/drawing/2010/main">
                        <a:solidFill>
                          <a:srgbClr val="FFFFFF"/>
                        </a:solidFill>
                      </a14:hiddenFill>
                    </a:ext>
                  </a:extLst>
                </p:spPr>
              </p:pic>
              <p:sp>
                <p:nvSpPr>
                  <p:cNvPr id="62" name="TextBox 61"/>
                  <p:cNvSpPr txBox="1"/>
                  <p:nvPr/>
                </p:nvSpPr>
                <p:spPr>
                  <a:xfrm>
                    <a:off x="304800" y="4385875"/>
                    <a:ext cx="1488549" cy="276999"/>
                  </a:xfrm>
                  <a:prstGeom prst="rect">
                    <a:avLst/>
                  </a:prstGeom>
                  <a:noFill/>
                </p:spPr>
                <p:txBody>
                  <a:bodyPr wrap="none" rtlCol="0">
                    <a:spAutoFit/>
                  </a:bodyPr>
                  <a:lstStyle/>
                  <a:p>
                    <a:r>
                      <a:rPr lang="en-US" sz="1200" i="1" dirty="0">
                        <a:latin typeface="Calibri" pitchFamily="34" charset="0"/>
                      </a:rPr>
                      <a:t>Source: PC Magazine</a:t>
                    </a:r>
                  </a:p>
                </p:txBody>
              </p:sp>
              <p:sp>
                <p:nvSpPr>
                  <p:cNvPr id="63" name="TextBox 62"/>
                  <p:cNvSpPr txBox="1"/>
                  <p:nvPr/>
                </p:nvSpPr>
                <p:spPr>
                  <a:xfrm>
                    <a:off x="317891" y="5487837"/>
                    <a:ext cx="1633076" cy="276999"/>
                  </a:xfrm>
                  <a:prstGeom prst="rect">
                    <a:avLst/>
                  </a:prstGeom>
                  <a:noFill/>
                </p:spPr>
                <p:txBody>
                  <a:bodyPr wrap="none" rtlCol="0">
                    <a:spAutoFit/>
                  </a:bodyPr>
                  <a:lstStyle/>
                  <a:p>
                    <a:r>
                      <a:rPr lang="en-US" sz="1200" i="1" dirty="0">
                        <a:latin typeface="Calibri" pitchFamily="34" charset="0"/>
                      </a:rPr>
                      <a:t>Source: techreport.com</a:t>
                    </a:r>
                  </a:p>
                </p:txBody>
              </p:sp>
            </p:grpSp>
            <p:sp>
              <p:nvSpPr>
                <p:cNvPr id="60" name="TextBox 59"/>
                <p:cNvSpPr txBox="1"/>
                <p:nvPr/>
              </p:nvSpPr>
              <p:spPr>
                <a:xfrm>
                  <a:off x="6372140" y="3200400"/>
                  <a:ext cx="1927644" cy="369332"/>
                </a:xfrm>
                <a:prstGeom prst="rect">
                  <a:avLst/>
                </a:prstGeom>
                <a:noFill/>
              </p:spPr>
              <p:txBody>
                <a:bodyPr wrap="none" rtlCol="0">
                  <a:spAutoFit/>
                </a:bodyPr>
                <a:lstStyle/>
                <a:p>
                  <a:r>
                    <a:rPr lang="en-US" dirty="0">
                      <a:solidFill>
                        <a:schemeClr val="bg2">
                          <a:lumMod val="50000"/>
                        </a:schemeClr>
                      </a:solidFill>
                      <a:latin typeface="Calibri" pitchFamily="34" charset="0"/>
                    </a:rPr>
                    <a:t>CPU (Intel Core i7)</a:t>
                  </a:r>
                </a:p>
              </p:txBody>
            </p:sp>
          </p:grpSp>
          <p:cxnSp>
            <p:nvCxnSpPr>
              <p:cNvPr id="58" name="Straight Arrow Connector 57"/>
              <p:cNvCxnSpPr/>
              <p:nvPr/>
            </p:nvCxnSpPr>
            <p:spPr bwMode="auto">
              <a:xfrm>
                <a:off x="3338050" y="4160575"/>
                <a:ext cx="614721" cy="109633"/>
              </a:xfrm>
              <a:prstGeom prst="straightConnector1">
                <a:avLst/>
              </a:prstGeom>
              <a:noFill/>
              <a:ln w="25400" cap="flat" cmpd="sng" algn="ctr">
                <a:solidFill>
                  <a:srgbClr val="C00000"/>
                </a:solidFill>
                <a:prstDash val="solid"/>
                <a:round/>
                <a:headEnd type="none" w="med" len="med"/>
                <a:tailEnd type="arrow"/>
              </a:ln>
              <a:effectLst/>
            </p:spPr>
          </p:cxnSp>
        </p:grpSp>
        <p:pic>
          <p:nvPicPr>
            <p:cNvPr id="56" name="Picture 16" descr="http://techreport.com/r.x/ivy-bridge/die-layou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5138737"/>
              <a:ext cx="1964625" cy="804863"/>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4" name="Left Brace 63"/>
          <p:cNvSpPr/>
          <p:nvPr/>
        </p:nvSpPr>
        <p:spPr>
          <a:xfrm rot="5400000">
            <a:off x="5848387" y="3173038"/>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p:cNvSpPr/>
          <p:nvPr/>
        </p:nvSpPr>
        <p:spPr>
          <a:xfrm>
            <a:off x="2629256" y="3372276"/>
            <a:ext cx="256792" cy="1583141"/>
          </a:xfrm>
          <a:prstGeom prst="leftBrace">
            <a:avLst>
              <a:gd name="adj1" fmla="val 71172"/>
              <a:gd name="adj2" fmla="val 50000"/>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3F025257-DF38-45E1-9DCE-D3ECC19F814F}"/>
              </a:ext>
            </a:extLst>
          </p:cNvPr>
          <p:cNvGrpSpPr/>
          <p:nvPr/>
        </p:nvGrpSpPr>
        <p:grpSpPr>
          <a:xfrm>
            <a:off x="7193073" y="3004909"/>
            <a:ext cx="873959" cy="2338616"/>
            <a:chOff x="7193073" y="3004909"/>
            <a:chExt cx="873959" cy="2338616"/>
          </a:xfrm>
        </p:grpSpPr>
        <p:cxnSp>
          <p:nvCxnSpPr>
            <p:cNvPr id="41" name="Straight Arrow Connector 40"/>
            <p:cNvCxnSpPr/>
            <p:nvPr/>
          </p:nvCxnSpPr>
          <p:spPr bwMode="auto">
            <a:xfrm flipH="1" flipV="1">
              <a:off x="7193073" y="3004909"/>
              <a:ext cx="865202" cy="8166"/>
            </a:xfrm>
            <a:prstGeom prst="straightConnector1">
              <a:avLst/>
            </a:prstGeom>
            <a:noFill/>
            <a:ln w="25400" cap="flat" cmpd="sng" algn="ctr">
              <a:solidFill>
                <a:srgbClr val="C00000"/>
              </a:solidFill>
              <a:prstDash val="solid"/>
              <a:round/>
              <a:headEnd type="none" w="med" len="med"/>
              <a:tailEnd type="arrow"/>
            </a:ln>
            <a:effectLst/>
          </p:spPr>
        </p:cxnSp>
        <p:cxnSp>
          <p:nvCxnSpPr>
            <p:cNvPr id="66" name="Straight Arrow Connector 65"/>
            <p:cNvCxnSpPr/>
            <p:nvPr/>
          </p:nvCxnSpPr>
          <p:spPr bwMode="auto">
            <a:xfrm flipV="1">
              <a:off x="8047402" y="3004909"/>
              <a:ext cx="0" cy="2338616"/>
            </a:xfrm>
            <a:prstGeom prst="straightConnector1">
              <a:avLst/>
            </a:prstGeom>
            <a:noFill/>
            <a:ln w="25400" cap="flat" cmpd="sng" algn="ctr">
              <a:solidFill>
                <a:srgbClr val="C00000"/>
              </a:solidFill>
              <a:prstDash val="solid"/>
              <a:round/>
              <a:headEnd type="none" w="med" len="med"/>
              <a:tailEnd type="none"/>
            </a:ln>
            <a:effectLst/>
          </p:spPr>
        </p:cxnSp>
        <p:sp>
          <p:nvSpPr>
            <p:cNvPr id="67" name="Rectangle 66"/>
            <p:cNvSpPr/>
            <p:nvPr/>
          </p:nvSpPr>
          <p:spPr>
            <a:xfrm rot="16200000">
              <a:off x="7235554" y="3778524"/>
              <a:ext cx="1401346" cy="261610"/>
            </a:xfrm>
            <a:prstGeom prst="rect">
              <a:avLst/>
            </a:prstGeom>
          </p:spPr>
          <p:txBody>
            <a:bodyPr wrap="none">
              <a:spAutoFit/>
            </a:bodyPr>
            <a:lstStyle/>
            <a:p>
              <a:r>
                <a:rPr lang="en-US" sz="1100" dirty="0">
                  <a:latin typeface="Calibri" pitchFamily="34" charset="0"/>
                </a:rPr>
                <a:t>Gets dropped in here</a:t>
              </a:r>
            </a:p>
          </p:txBody>
        </p:sp>
      </p:grpSp>
    </p:spTree>
    <p:extLst>
      <p:ext uri="{BB962C8B-B14F-4D97-AF65-F5344CB8AC3E}">
        <p14:creationId xmlns:p14="http://schemas.microsoft.com/office/powerpoint/2010/main" val="2564881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4" grpId="0" animBg="1"/>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r>
              <a:rPr lang="en-US" dirty="0"/>
              <a:t>What it Really Looks Like [contd.]</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34</a:t>
            </a:fld>
            <a:endParaRPr lang="en-US" altLang="en-US"/>
          </a:p>
        </p:txBody>
      </p:sp>
      <p:sp>
        <p:nvSpPr>
          <p:cNvPr id="5" name="Text Placeholder 4"/>
          <p:cNvSpPr>
            <a:spLocks noGrp="1"/>
          </p:cNvSpPr>
          <p:nvPr>
            <p:ph type="body" sz="quarter" idx="13"/>
          </p:nvPr>
        </p:nvSpPr>
        <p:spPr/>
        <p:txBody>
          <a:bodyPr/>
          <a:lstStyle/>
          <a:p>
            <a:r>
              <a:rPr lang="en-US"/>
              <a:t>[Bryant and O‘Hallaron: CMU] →</a:t>
            </a:r>
            <a:endParaRPr lang="en-US" dirty="0"/>
          </a:p>
        </p:txBody>
      </p:sp>
      <p:sp>
        <p:nvSpPr>
          <p:cNvPr id="17" name="Rectangle 223"/>
          <p:cNvSpPr>
            <a:spLocks noChangeAspect="1" noChangeArrowheads="1"/>
          </p:cNvSpPr>
          <p:nvPr/>
        </p:nvSpPr>
        <p:spPr bwMode="auto">
          <a:xfrm>
            <a:off x="1784521" y="2278389"/>
            <a:ext cx="3379788" cy="2197100"/>
          </a:xfrm>
          <a:prstGeom prst="rect">
            <a:avLst/>
          </a:prstGeom>
          <a:solidFill>
            <a:schemeClr val="bg2">
              <a:lumMod val="20000"/>
              <a:lumOff val="80000"/>
            </a:schemeClr>
          </a:solidFill>
          <a:ln w="12700" cap="rnd">
            <a:solidFill>
              <a:schemeClr val="tx1"/>
            </a:solidFill>
            <a:prstDash val="solid"/>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1" name="Rectangle 206"/>
          <p:cNvSpPr>
            <a:spLocks noChangeAspect="1" noChangeArrowheads="1"/>
          </p:cNvSpPr>
          <p:nvPr/>
        </p:nvSpPr>
        <p:spPr bwMode="auto">
          <a:xfrm>
            <a:off x="1936921" y="3816676"/>
            <a:ext cx="23749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Bus interface</a:t>
            </a:r>
          </a:p>
        </p:txBody>
      </p:sp>
      <p:sp>
        <p:nvSpPr>
          <p:cNvPr id="22" name="Rectangle 207"/>
          <p:cNvSpPr>
            <a:spLocks noChangeAspect="1" noChangeArrowheads="1"/>
          </p:cNvSpPr>
          <p:nvPr/>
        </p:nvSpPr>
        <p:spPr bwMode="auto">
          <a:xfrm>
            <a:off x="3449809" y="2621289"/>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3" name="Rectangle 208"/>
          <p:cNvSpPr>
            <a:spLocks noChangeAspect="1" noChangeArrowheads="1"/>
          </p:cNvSpPr>
          <p:nvPr/>
        </p:nvSpPr>
        <p:spPr bwMode="auto">
          <a:xfrm>
            <a:off x="3449809" y="2759402"/>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4" name="Rectangle 210"/>
          <p:cNvSpPr>
            <a:spLocks noChangeAspect="1" noChangeArrowheads="1"/>
          </p:cNvSpPr>
          <p:nvPr/>
        </p:nvSpPr>
        <p:spPr bwMode="auto">
          <a:xfrm>
            <a:off x="3449809" y="2895927"/>
            <a:ext cx="615950" cy="138113"/>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5" name="Rectangle 211"/>
          <p:cNvSpPr>
            <a:spLocks noChangeAspect="1" noChangeArrowheads="1"/>
          </p:cNvSpPr>
          <p:nvPr/>
        </p:nvSpPr>
        <p:spPr bwMode="auto">
          <a:xfrm>
            <a:off x="3449809" y="3034040"/>
            <a:ext cx="615950" cy="136525"/>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6" name="Rectangle 212"/>
          <p:cNvSpPr>
            <a:spLocks noChangeAspect="1" noChangeArrowheads="1"/>
          </p:cNvSpPr>
          <p:nvPr/>
        </p:nvSpPr>
        <p:spPr bwMode="auto">
          <a:xfrm>
            <a:off x="3449809" y="3170564"/>
            <a:ext cx="615950" cy="138112"/>
          </a:xfrm>
          <a:prstGeom prst="rect">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7" name="AutoShape 214"/>
          <p:cNvSpPr>
            <a:spLocks noChangeAspect="1" noChangeArrowheads="1"/>
          </p:cNvSpPr>
          <p:nvPr/>
        </p:nvSpPr>
        <p:spPr bwMode="auto">
          <a:xfrm>
            <a:off x="4146721" y="2621289"/>
            <a:ext cx="400050" cy="342900"/>
          </a:xfrm>
          <a:prstGeom prst="rightArrow">
            <a:avLst>
              <a:gd name="adj1" fmla="val 50000"/>
              <a:gd name="adj2" fmla="val 29167"/>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8" name="AutoShape 215"/>
          <p:cNvSpPr>
            <a:spLocks noChangeAspect="1" noChangeArrowheads="1"/>
          </p:cNvSpPr>
          <p:nvPr/>
        </p:nvSpPr>
        <p:spPr bwMode="auto">
          <a:xfrm flipH="1">
            <a:off x="4065759" y="2964190"/>
            <a:ext cx="400050" cy="344487"/>
          </a:xfrm>
          <a:prstGeom prst="rightArrow">
            <a:avLst>
              <a:gd name="adj1" fmla="val 50000"/>
              <a:gd name="adj2" fmla="val 29032"/>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29" name="Rectangle 220"/>
          <p:cNvSpPr>
            <a:spLocks noChangeAspect="1" noChangeArrowheads="1"/>
          </p:cNvSpPr>
          <p:nvPr/>
        </p:nvSpPr>
        <p:spPr bwMode="auto">
          <a:xfrm>
            <a:off x="4546772" y="2484765"/>
            <a:ext cx="479425" cy="960437"/>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a:latin typeface="Calibri" panose="020F0502020204030204" pitchFamily="34" charset="0"/>
              </a:rPr>
              <a:t>ALU</a:t>
            </a:r>
          </a:p>
        </p:txBody>
      </p:sp>
      <p:sp>
        <p:nvSpPr>
          <p:cNvPr id="30" name="Text Box 221"/>
          <p:cNvSpPr txBox="1">
            <a:spLocks noChangeAspect="1" noChangeArrowheads="1"/>
          </p:cNvSpPr>
          <p:nvPr/>
        </p:nvSpPr>
        <p:spPr bwMode="auto">
          <a:xfrm>
            <a:off x="3181888" y="2315487"/>
            <a:ext cx="1185133"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a:latin typeface="Calibri" panose="020F0502020204030204" pitchFamily="34" charset="0"/>
              </a:rPr>
              <a:t>Register file</a:t>
            </a:r>
          </a:p>
        </p:txBody>
      </p:sp>
      <p:sp>
        <p:nvSpPr>
          <p:cNvPr id="31" name="AutoShape 222"/>
          <p:cNvSpPr>
            <a:spLocks noChangeAspect="1" noChangeArrowheads="1"/>
          </p:cNvSpPr>
          <p:nvPr/>
        </p:nvSpPr>
        <p:spPr bwMode="auto">
          <a:xfrm>
            <a:off x="3516485" y="3376939"/>
            <a:ext cx="549275" cy="411162"/>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2" name="Text Box 225"/>
          <p:cNvSpPr txBox="1">
            <a:spLocks noChangeAspect="1" noChangeArrowheads="1"/>
          </p:cNvSpPr>
          <p:nvPr/>
        </p:nvSpPr>
        <p:spPr bwMode="auto">
          <a:xfrm>
            <a:off x="1808411" y="1986874"/>
            <a:ext cx="2824749" cy="338554"/>
          </a:xfrm>
          <a:prstGeom prst="rect">
            <a:avLst/>
          </a:prstGeom>
          <a:noFill/>
          <a:ln w="12700">
            <a:noFill/>
            <a:miter lim="800000"/>
            <a:headEnd/>
            <a:tailEnd/>
          </a:ln>
          <a:effectLst/>
        </p:spPr>
        <p:txBody>
          <a:bodyPr wrap="none" anchor="ctr">
            <a:prstTxWarp prst="textNoShape">
              <a:avLst/>
            </a:prstTxWarp>
            <a:spAutoFit/>
          </a:bodyPr>
          <a:lstStyle/>
          <a:p>
            <a:pPr algn="ctr"/>
            <a:r>
              <a:rPr lang="en-US" sz="1600" dirty="0">
                <a:latin typeface="Calibri" panose="020F0502020204030204" pitchFamily="34" charset="0"/>
              </a:rPr>
              <a:t>CPU chip (CU not shown below)</a:t>
            </a:r>
          </a:p>
        </p:txBody>
      </p:sp>
      <p:sp>
        <p:nvSpPr>
          <p:cNvPr id="37" name="Rectangle 233"/>
          <p:cNvSpPr>
            <a:spLocks noChangeAspect="1" noChangeArrowheads="1"/>
          </p:cNvSpPr>
          <p:nvPr/>
        </p:nvSpPr>
        <p:spPr bwMode="auto">
          <a:xfrm>
            <a:off x="1936921" y="2718126"/>
            <a:ext cx="1066800" cy="520700"/>
          </a:xfrm>
          <a:prstGeom prst="rect">
            <a:avLst/>
          </a:prstGeom>
          <a:noFill/>
          <a:ln w="12700">
            <a:solidFill>
              <a:schemeClr val="tx1"/>
            </a:solidFill>
            <a:miter lim="800000"/>
            <a:headEnd/>
            <a:tailEnd/>
          </a:ln>
          <a:effectLst/>
        </p:spPr>
        <p:txBody>
          <a:bodyPr wrap="none" anchor="ctr">
            <a:prstTxWarp prst="textNoShape">
              <a:avLst/>
            </a:prstTxWarp>
          </a:bodyPr>
          <a:lstStyle/>
          <a:p>
            <a:pPr algn="ctr"/>
            <a:r>
              <a:rPr lang="en-US" sz="1600" dirty="0">
                <a:latin typeface="Calibri" panose="020F0502020204030204" pitchFamily="34" charset="0"/>
              </a:rPr>
              <a:t>Cache </a:t>
            </a:r>
          </a:p>
          <a:p>
            <a:pPr algn="ctr"/>
            <a:r>
              <a:rPr lang="en-US" sz="1600" dirty="0">
                <a:latin typeface="Calibri" panose="020F0502020204030204" pitchFamily="34" charset="0"/>
              </a:rPr>
              <a:t>memory</a:t>
            </a:r>
          </a:p>
        </p:txBody>
      </p:sp>
      <p:sp>
        <p:nvSpPr>
          <p:cNvPr id="38" name="AutoShape 234"/>
          <p:cNvSpPr>
            <a:spLocks noChangeAspect="1" noChangeArrowheads="1"/>
          </p:cNvSpPr>
          <p:nvPr/>
        </p:nvSpPr>
        <p:spPr bwMode="auto">
          <a:xfrm>
            <a:off x="2165522" y="3238827"/>
            <a:ext cx="549275" cy="549275"/>
          </a:xfrm>
          <a:prstGeom prst="upDownArrow">
            <a:avLst>
              <a:gd name="adj1" fmla="val 50000"/>
              <a:gd name="adj2" fmla="val 20000"/>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39" name="AutoShape 236"/>
          <p:cNvSpPr>
            <a:spLocks noChangeAspect="1" noChangeArrowheads="1"/>
          </p:cNvSpPr>
          <p:nvPr/>
        </p:nvSpPr>
        <p:spPr bwMode="auto">
          <a:xfrm flipH="1">
            <a:off x="3029121" y="2765751"/>
            <a:ext cx="400050" cy="344488"/>
          </a:xfrm>
          <a:prstGeom prst="leftRightArrow">
            <a:avLst>
              <a:gd name="adj1" fmla="val 50000"/>
              <a:gd name="adj2" fmla="val 23226"/>
            </a:avLst>
          </a:prstGeom>
          <a:no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40" name="AutoShape 205"/>
          <p:cNvSpPr>
            <a:spLocks noChangeAspect="1" noChangeArrowheads="1"/>
          </p:cNvSpPr>
          <p:nvPr/>
        </p:nvSpPr>
        <p:spPr bwMode="auto">
          <a:xfrm>
            <a:off x="4335635" y="3788102"/>
            <a:ext cx="1309687" cy="481013"/>
          </a:xfrm>
          <a:prstGeom prst="leftRightArrow">
            <a:avLst>
              <a:gd name="adj1" fmla="val 50000"/>
              <a:gd name="adj2" fmla="val 54455"/>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endParaRPr lang="en-US" sz="1600">
              <a:latin typeface="Calibri" panose="020F0502020204030204" pitchFamily="34" charset="0"/>
            </a:endParaRPr>
          </a:p>
        </p:txBody>
      </p:sp>
      <p:sp>
        <p:nvSpPr>
          <p:cNvPr id="11" name="TextBox 10"/>
          <p:cNvSpPr txBox="1"/>
          <p:nvPr/>
        </p:nvSpPr>
        <p:spPr>
          <a:xfrm>
            <a:off x="3580984" y="895033"/>
            <a:ext cx="1849224" cy="830997"/>
          </a:xfrm>
          <a:prstGeom prst="rect">
            <a:avLst/>
          </a:prstGeom>
          <a:noFill/>
        </p:spPr>
        <p:txBody>
          <a:bodyPr wrap="none" rtlCol="0">
            <a:spAutoFit/>
          </a:bodyPr>
          <a:lstStyle/>
          <a:p>
            <a:pPr algn="r"/>
            <a:r>
              <a:rPr lang="en-US" sz="1600" dirty="0">
                <a:latin typeface="Calibri" pitchFamily="34" charset="0"/>
              </a:rPr>
              <a:t>Intel Sandy Bridge-E</a:t>
            </a:r>
          </a:p>
          <a:p>
            <a:pPr algn="r"/>
            <a:r>
              <a:rPr lang="en-US" sz="1600" dirty="0">
                <a:latin typeface="Calibri" pitchFamily="34" charset="0"/>
              </a:rPr>
              <a:t>Processor Die</a:t>
            </a:r>
          </a:p>
          <a:p>
            <a:pPr algn="r"/>
            <a:r>
              <a:rPr lang="en-US" sz="1600" dirty="0">
                <a:latin typeface="Calibri" pitchFamily="34" charset="0"/>
              </a:rPr>
              <a:t>[8 core-version]</a:t>
            </a:r>
          </a:p>
        </p:txBody>
      </p:sp>
      <p:sp>
        <p:nvSpPr>
          <p:cNvPr id="14" name="TextBox 13"/>
          <p:cNvSpPr txBox="1"/>
          <p:nvPr/>
        </p:nvSpPr>
        <p:spPr>
          <a:xfrm>
            <a:off x="1761995" y="5143708"/>
            <a:ext cx="2890678" cy="830997"/>
          </a:xfrm>
          <a:prstGeom prst="rect">
            <a:avLst/>
          </a:prstGeom>
          <a:noFill/>
        </p:spPr>
        <p:txBody>
          <a:bodyPr wrap="square" rtlCol="0">
            <a:spAutoFit/>
          </a:bodyPr>
          <a:lstStyle/>
          <a:p>
            <a:pPr algn="r"/>
            <a:r>
              <a:rPr lang="en-US" sz="1600" dirty="0">
                <a:latin typeface="Calibri" pitchFamily="34" charset="0"/>
              </a:rPr>
              <a:t>L1: 32KB Instruction + 32KB Data</a:t>
            </a:r>
          </a:p>
          <a:p>
            <a:pPr algn="r"/>
            <a:r>
              <a:rPr lang="en-US" sz="1600" dirty="0">
                <a:latin typeface="Calibri" pitchFamily="34" charset="0"/>
              </a:rPr>
              <a:t>L2: 256KB</a:t>
            </a:r>
          </a:p>
          <a:p>
            <a:pPr algn="r"/>
            <a:r>
              <a:rPr lang="en-US" sz="1600" dirty="0">
                <a:latin typeface="Calibri" pitchFamily="34" charset="0"/>
              </a:rPr>
              <a:t>L3: 5–20MB</a:t>
            </a:r>
          </a:p>
        </p:txBody>
      </p:sp>
      <p:grpSp>
        <p:nvGrpSpPr>
          <p:cNvPr id="18" name="Group 17">
            <a:extLst>
              <a:ext uri="{FF2B5EF4-FFF2-40B4-BE49-F238E27FC236}">
                <a16:creationId xmlns:a16="http://schemas.microsoft.com/office/drawing/2014/main" id="{125C0B63-028B-4F1A-9553-D8E850C742AD}"/>
              </a:ext>
            </a:extLst>
          </p:cNvPr>
          <p:cNvGrpSpPr/>
          <p:nvPr/>
        </p:nvGrpSpPr>
        <p:grpSpPr>
          <a:xfrm>
            <a:off x="5726285" y="839360"/>
            <a:ext cx="5867400" cy="5850668"/>
            <a:chOff x="5726285" y="839360"/>
            <a:chExt cx="5867400" cy="5850668"/>
          </a:xfrm>
        </p:grpSpPr>
        <p:grpSp>
          <p:nvGrpSpPr>
            <p:cNvPr id="2" name="Group 1">
              <a:extLst>
                <a:ext uri="{FF2B5EF4-FFF2-40B4-BE49-F238E27FC236}">
                  <a16:creationId xmlns:a16="http://schemas.microsoft.com/office/drawing/2014/main" id="{4534A4B4-EC0F-4D02-87A5-D7B05F3D7E5E}"/>
                </a:ext>
              </a:extLst>
            </p:cNvPr>
            <p:cNvGrpSpPr/>
            <p:nvPr/>
          </p:nvGrpSpPr>
          <p:grpSpPr>
            <a:xfrm>
              <a:off x="5726285" y="839360"/>
              <a:ext cx="5867400" cy="5850668"/>
              <a:chOff x="5726285" y="839360"/>
              <a:chExt cx="5867400" cy="5850668"/>
            </a:xfrm>
          </p:grpSpPr>
          <p:pic>
            <p:nvPicPr>
              <p:cNvPr id="41" name="Picture 40"/>
              <p:cNvPicPr>
                <a:picLocks noChangeAspect="1"/>
              </p:cNvPicPr>
              <p:nvPr/>
            </p:nvPicPr>
            <p:blipFill>
              <a:blip r:embed="rId3"/>
              <a:stretch>
                <a:fillRect/>
              </a:stretch>
            </p:blipFill>
            <p:spPr>
              <a:xfrm>
                <a:off x="5726285" y="839360"/>
                <a:ext cx="5867400" cy="5850668"/>
              </a:xfrm>
              <a:prstGeom prst="rect">
                <a:avLst/>
              </a:prstGeom>
            </p:spPr>
          </p:pic>
          <p:pic>
            <p:nvPicPr>
              <p:cNvPr id="33" name="Picture 32">
                <a:extLst>
                  <a:ext uri="{FF2B5EF4-FFF2-40B4-BE49-F238E27FC236}">
                    <a16:creationId xmlns:a16="http://schemas.microsoft.com/office/drawing/2014/main" id="{4197B339-34F1-4CAD-88C1-4B1A908E3FBE}"/>
                  </a:ext>
                </a:extLst>
              </p:cNvPr>
              <p:cNvPicPr>
                <a:picLocks noChangeAspect="1"/>
              </p:cNvPicPr>
              <p:nvPr/>
            </p:nvPicPr>
            <p:blipFill rotWithShape="1">
              <a:blip r:embed="rId3"/>
              <a:srcRect l="50457" t="46936" r="30188" b="48147"/>
              <a:stretch/>
            </p:blipFill>
            <p:spPr>
              <a:xfrm>
                <a:off x="8694173" y="4513007"/>
                <a:ext cx="1135625" cy="287593"/>
              </a:xfrm>
              <a:prstGeom prst="rect">
                <a:avLst/>
              </a:prstGeom>
            </p:spPr>
          </p:pic>
        </p:grpSp>
        <p:grpSp>
          <p:nvGrpSpPr>
            <p:cNvPr id="16" name="Group 15">
              <a:extLst>
                <a:ext uri="{FF2B5EF4-FFF2-40B4-BE49-F238E27FC236}">
                  <a16:creationId xmlns:a16="http://schemas.microsoft.com/office/drawing/2014/main" id="{44135DB4-0ABD-425F-906B-EC15026A0A05}"/>
                </a:ext>
              </a:extLst>
            </p:cNvPr>
            <p:cNvGrpSpPr/>
            <p:nvPr/>
          </p:nvGrpSpPr>
          <p:grpSpPr>
            <a:xfrm>
              <a:off x="7505700" y="1726030"/>
              <a:ext cx="2308860" cy="3698232"/>
              <a:chOff x="7505700" y="1726030"/>
              <a:chExt cx="2308860" cy="3698232"/>
            </a:xfrm>
          </p:grpSpPr>
          <p:cxnSp>
            <p:nvCxnSpPr>
              <p:cNvPr id="6" name="Straight Connector 5">
                <a:extLst>
                  <a:ext uri="{FF2B5EF4-FFF2-40B4-BE49-F238E27FC236}">
                    <a16:creationId xmlns:a16="http://schemas.microsoft.com/office/drawing/2014/main" id="{12246AE5-9F68-4F31-BD9D-45B578AAA2F2}"/>
                  </a:ext>
                </a:extLst>
              </p:cNvPr>
              <p:cNvCxnSpPr>
                <a:cxnSpLocks/>
              </p:cNvCxnSpPr>
              <p:nvPr/>
            </p:nvCxnSpPr>
            <p:spPr>
              <a:xfrm flipV="1">
                <a:off x="7505700" y="5402580"/>
                <a:ext cx="2308860" cy="114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9ABBC94-E91A-48A1-9B89-87BE0C9DA0B8}"/>
                  </a:ext>
                </a:extLst>
              </p:cNvPr>
              <p:cNvCxnSpPr>
                <a:cxnSpLocks/>
              </p:cNvCxnSpPr>
              <p:nvPr/>
            </p:nvCxnSpPr>
            <p:spPr>
              <a:xfrm flipV="1">
                <a:off x="7510417" y="1729740"/>
                <a:ext cx="2292713" cy="6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3AC283-5283-4693-BBB9-A83BF090C7A2}"/>
                  </a:ext>
                </a:extLst>
              </p:cNvPr>
              <p:cNvCxnSpPr>
                <a:cxnSpLocks/>
              </p:cNvCxnSpPr>
              <p:nvPr/>
            </p:nvCxnSpPr>
            <p:spPr>
              <a:xfrm>
                <a:off x="7511143" y="1726030"/>
                <a:ext cx="0" cy="3697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97023B1-5B4B-4D41-891C-83BF62197B36}"/>
                  </a:ext>
                </a:extLst>
              </p:cNvPr>
              <p:cNvCxnSpPr>
                <a:cxnSpLocks/>
              </p:cNvCxnSpPr>
              <p:nvPr/>
            </p:nvCxnSpPr>
            <p:spPr>
              <a:xfrm>
                <a:off x="9811294" y="1726392"/>
                <a:ext cx="0" cy="3697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 name="Rectangle 18">
            <a:extLst>
              <a:ext uri="{FF2B5EF4-FFF2-40B4-BE49-F238E27FC236}">
                <a16:creationId xmlns:a16="http://schemas.microsoft.com/office/drawing/2014/main" id="{9BCF6D81-3CE9-4756-98BB-1E091806101E}"/>
              </a:ext>
            </a:extLst>
          </p:cNvPr>
          <p:cNvSpPr/>
          <p:nvPr/>
        </p:nvSpPr>
        <p:spPr>
          <a:xfrm>
            <a:off x="8601456" y="4773168"/>
            <a:ext cx="1005840" cy="4876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L3</a:t>
            </a:r>
          </a:p>
        </p:txBody>
      </p:sp>
    </p:spTree>
    <p:extLst>
      <p:ext uri="{BB962C8B-B14F-4D97-AF65-F5344CB8AC3E}">
        <p14:creationId xmlns:p14="http://schemas.microsoft.com/office/powerpoint/2010/main" val="17856885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Caches: Come In Two Flavors</a:t>
            </a:r>
          </a:p>
        </p:txBody>
      </p:sp>
      <p:sp>
        <p:nvSpPr>
          <p:cNvPr id="3" name="Content Placeholder 2"/>
          <p:cNvSpPr>
            <a:spLocks noGrp="1"/>
          </p:cNvSpPr>
          <p:nvPr>
            <p:ph idx="1"/>
          </p:nvPr>
        </p:nvSpPr>
        <p:spPr/>
        <p:txBody>
          <a:bodyPr/>
          <a:lstStyle/>
          <a:p>
            <a:endParaRPr lang="en-US" sz="2300" dirty="0"/>
          </a:p>
          <a:p>
            <a:r>
              <a:rPr lang="en-US" sz="2000" u="sng" dirty="0"/>
              <a:t>Data</a:t>
            </a:r>
            <a:r>
              <a:rPr lang="en-US" sz="2000" dirty="0"/>
              <a:t> caches feed processor with data manipulated during execution</a:t>
            </a:r>
          </a:p>
          <a:p>
            <a:pPr lvl="1"/>
            <a:r>
              <a:rPr lang="en-US" sz="1800" dirty="0"/>
              <a:t>If processor would rely on data provided by main memory the execution would be pitifully slow</a:t>
            </a:r>
          </a:p>
          <a:p>
            <a:pPr lvl="2"/>
            <a:r>
              <a:rPr lang="en-US" sz="1600" dirty="0"/>
              <a:t>“</a:t>
            </a:r>
            <a:r>
              <a:rPr lang="en-US" sz="1600" dirty="0">
                <a:solidFill>
                  <a:srgbClr val="00B050"/>
                </a:solidFill>
              </a:rPr>
              <a:t>Processor Clock</a:t>
            </a:r>
            <a:r>
              <a:rPr lang="en-US" sz="1600" dirty="0"/>
              <a:t>” much faster than the “</a:t>
            </a:r>
            <a:r>
              <a:rPr lang="en-US" sz="1600" dirty="0">
                <a:solidFill>
                  <a:srgbClr val="00B050"/>
                </a:solidFill>
              </a:rPr>
              <a:t>Memory Clock</a:t>
            </a:r>
            <a:r>
              <a:rPr lang="en-US" sz="1600" dirty="0"/>
              <a:t>”</a:t>
            </a:r>
          </a:p>
          <a:p>
            <a:pPr lvl="3"/>
            <a:r>
              <a:rPr lang="en-US" sz="1300" dirty="0"/>
              <a:t>Caches alleviate the memory pressure – processors are data hungry</a:t>
            </a:r>
          </a:p>
          <a:p>
            <a:endParaRPr lang="en-US" sz="2300" dirty="0"/>
          </a:p>
          <a:p>
            <a:endParaRPr lang="en-US" sz="2300" dirty="0"/>
          </a:p>
          <a:p>
            <a:r>
              <a:rPr lang="en-US" sz="2000" u="sng" dirty="0"/>
              <a:t>Instruction</a:t>
            </a:r>
            <a:r>
              <a:rPr lang="en-US" sz="2000" dirty="0"/>
              <a:t> caches: used to store instructions</a:t>
            </a:r>
          </a:p>
          <a:p>
            <a:pPr lvl="1"/>
            <a:r>
              <a:rPr lang="en-US" sz="1800" dirty="0"/>
              <a:t>Simpler to deal with compared to the data caches</a:t>
            </a:r>
          </a:p>
          <a:p>
            <a:pPr lvl="2"/>
            <a:r>
              <a:rPr lang="en-US" sz="1500" dirty="0"/>
              <a:t>By and large, instruction use is much more predictable than data use</a:t>
            </a:r>
          </a:p>
          <a:p>
            <a:endParaRPr lang="en-US" sz="23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35</a:t>
            </a:fld>
            <a:endParaRPr lang="en-US" altLang="en-US"/>
          </a:p>
        </p:txBody>
      </p:sp>
    </p:spTree>
    <p:extLst>
      <p:ext uri="{BB962C8B-B14F-4D97-AF65-F5344CB8AC3E}">
        <p14:creationId xmlns:p14="http://schemas.microsoft.com/office/powerpoint/2010/main" val="2040855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Cache Comes into Play</a:t>
            </a:r>
          </a:p>
        </p:txBody>
      </p:sp>
      <p:sp>
        <p:nvSpPr>
          <p:cNvPr id="3" name="Content Placeholder 2"/>
          <p:cNvSpPr>
            <a:spLocks noGrp="1"/>
          </p:cNvSpPr>
          <p:nvPr>
            <p:ph idx="1"/>
          </p:nvPr>
        </p:nvSpPr>
        <p:spPr/>
        <p:txBody>
          <a:bodyPr/>
          <a:lstStyle/>
          <a:p>
            <a:endParaRPr lang="en-US" dirty="0"/>
          </a:p>
          <a:p>
            <a:r>
              <a:rPr lang="en-US" u="sng" dirty="0">
                <a:solidFill>
                  <a:srgbClr val="C00000"/>
                </a:solidFill>
              </a:rPr>
              <a:t>All</a:t>
            </a:r>
            <a:r>
              <a:rPr lang="en-US" b="1" baseline="30000" dirty="0">
                <a:solidFill>
                  <a:srgbClr val="C00000"/>
                </a:solidFill>
              </a:rPr>
              <a:t>*</a:t>
            </a:r>
            <a:r>
              <a:rPr lang="en-US" dirty="0"/>
              <a:t> read/write operations go through cache</a:t>
            </a:r>
          </a:p>
          <a:p>
            <a:endParaRPr lang="en-US" dirty="0"/>
          </a:p>
          <a:p>
            <a:endParaRPr lang="en-US" dirty="0"/>
          </a:p>
          <a:p>
            <a:r>
              <a:rPr lang="en-US" dirty="0"/>
              <a:t>Caches used to hold both data and instructions</a:t>
            </a:r>
          </a:p>
          <a:p>
            <a:pPr lvl="1"/>
            <a:r>
              <a:rPr lang="en-US" dirty="0"/>
              <a:t>Data and instructions caches are in general different </a:t>
            </a:r>
          </a:p>
          <a:p>
            <a:pPr lvl="2"/>
            <a:r>
              <a:rPr lang="en-US" sz="1700" dirty="0"/>
              <a:t>Intel: L1 DC (data cache) and L1 IC (instruction cache) have been distinct since approximately 1993</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36</a:t>
            </a:fld>
            <a:endParaRPr lang="en-US" altLang="en-US"/>
          </a:p>
        </p:txBody>
      </p:sp>
      <p:grpSp>
        <p:nvGrpSpPr>
          <p:cNvPr id="13" name="Group 12"/>
          <p:cNvGrpSpPr/>
          <p:nvPr/>
        </p:nvGrpSpPr>
        <p:grpSpPr>
          <a:xfrm>
            <a:off x="4715136" y="4822035"/>
            <a:ext cx="3352800" cy="1149906"/>
            <a:chOff x="3124200" y="3876874"/>
            <a:chExt cx="3352800" cy="1149906"/>
          </a:xfrm>
        </p:grpSpPr>
        <p:sp>
          <p:nvSpPr>
            <p:cNvPr id="5" name="Rectangle 4"/>
            <p:cNvSpPr/>
            <p:nvPr/>
          </p:nvSpPr>
          <p:spPr>
            <a:xfrm>
              <a:off x="3925234" y="472198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Main Memory</a:t>
              </a:r>
            </a:p>
          </p:txBody>
        </p:sp>
        <p:sp>
          <p:nvSpPr>
            <p:cNvPr id="6" name="Rectangle 5"/>
            <p:cNvSpPr/>
            <p:nvPr/>
          </p:nvSpPr>
          <p:spPr>
            <a:xfrm>
              <a:off x="4800600" y="387687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Cache</a:t>
              </a:r>
            </a:p>
          </p:txBody>
        </p:sp>
        <p:sp>
          <p:nvSpPr>
            <p:cNvPr id="7" name="Rectangle 6"/>
            <p:cNvSpPr/>
            <p:nvPr/>
          </p:nvSpPr>
          <p:spPr>
            <a:xfrm>
              <a:off x="3315634" y="3876874"/>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CPU Core</a:t>
              </a:r>
            </a:p>
          </p:txBody>
        </p:sp>
        <p:cxnSp>
          <p:nvCxnSpPr>
            <p:cNvPr id="8" name="Straight Connector 7"/>
            <p:cNvCxnSpPr/>
            <p:nvPr/>
          </p:nvCxnSpPr>
          <p:spPr>
            <a:xfrm flipH="1" flipV="1">
              <a:off x="3124200" y="4419600"/>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a:endCxn id="6" idx="1"/>
            </p:cNvCxnSpPr>
            <p:nvPr/>
          </p:nvCxnSpPr>
          <p:spPr>
            <a:xfrm>
              <a:off x="4534834" y="4029274"/>
              <a:ext cx="265766" cy="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2"/>
            </p:cNvCxnSpPr>
            <p:nvPr/>
          </p:nvCxnSpPr>
          <p:spPr>
            <a:xfrm>
              <a:off x="5410200" y="4181674"/>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V="1">
              <a:off x="4534834" y="4436121"/>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02190" y="4419600"/>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grpSp>
    </p:spTree>
    <p:extLst>
      <p:ext uri="{BB962C8B-B14F-4D97-AF65-F5344CB8AC3E}">
        <p14:creationId xmlns:p14="http://schemas.microsoft.com/office/powerpoint/2010/main" val="1287588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Levels of Cache</a:t>
            </a:r>
          </a:p>
        </p:txBody>
      </p:sp>
      <p:sp>
        <p:nvSpPr>
          <p:cNvPr id="3" name="Content Placeholder 2"/>
          <p:cNvSpPr>
            <a:spLocks noGrp="1"/>
          </p:cNvSpPr>
          <p:nvPr>
            <p:ph idx="1"/>
          </p:nvPr>
        </p:nvSpPr>
        <p:spPr/>
        <p:txBody>
          <a:bodyPr/>
          <a:lstStyle/>
          <a:p>
            <a:r>
              <a:rPr lang="en-US" dirty="0"/>
              <a:t>Commodity chips today have 3 cache levels</a:t>
            </a:r>
          </a:p>
          <a:p>
            <a:pPr lvl="1"/>
            <a:r>
              <a:rPr lang="en-US" dirty="0"/>
              <a:t>(some chips have a fourth cache level, see previous slide)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37</a:t>
            </a:fld>
            <a:endParaRPr lang="en-US" altLang="en-US"/>
          </a:p>
        </p:txBody>
      </p:sp>
      <p:sp>
        <p:nvSpPr>
          <p:cNvPr id="6" name="Rectangle 5"/>
          <p:cNvSpPr/>
          <p:nvPr/>
        </p:nvSpPr>
        <p:spPr>
          <a:xfrm>
            <a:off x="5068234" y="5105400"/>
            <a:ext cx="1219200" cy="304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Main Memory</a:t>
            </a:r>
          </a:p>
        </p:txBody>
      </p:sp>
      <p:sp>
        <p:nvSpPr>
          <p:cNvPr id="7" name="Rectangle 6"/>
          <p:cNvSpPr/>
          <p:nvPr/>
        </p:nvSpPr>
        <p:spPr>
          <a:xfrm>
            <a:off x="5943600" y="4260294"/>
            <a:ext cx="1219200" cy="304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L3 Cache</a:t>
            </a:r>
          </a:p>
        </p:txBody>
      </p:sp>
      <p:cxnSp>
        <p:nvCxnSpPr>
          <p:cNvPr id="9" name="Straight Connector 8"/>
          <p:cNvCxnSpPr/>
          <p:nvPr/>
        </p:nvCxnSpPr>
        <p:spPr>
          <a:xfrm flipH="1" flipV="1">
            <a:off x="4267200" y="4803021"/>
            <a:ext cx="3352800" cy="33043"/>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3"/>
            <a:endCxn id="14" idx="1"/>
          </p:cNvCxnSpPr>
          <p:nvPr/>
        </p:nvCxnSpPr>
        <p:spPr>
          <a:xfrm flipV="1">
            <a:off x="5257800" y="3903402"/>
            <a:ext cx="800100" cy="818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a:off x="6553200" y="4565095"/>
            <a:ext cx="0" cy="25444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0"/>
          </p:cNvCxnSpPr>
          <p:nvPr/>
        </p:nvCxnSpPr>
        <p:spPr>
          <a:xfrm flipV="1">
            <a:off x="5677834" y="4819542"/>
            <a:ext cx="0" cy="285859"/>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45190" y="4803021"/>
            <a:ext cx="401072" cy="276999"/>
          </a:xfrm>
          <a:prstGeom prst="rect">
            <a:avLst/>
          </a:prstGeom>
        </p:spPr>
        <p:txBody>
          <a:bodyPr wrap="none">
            <a:spAutoFit/>
          </a:bodyPr>
          <a:lstStyle/>
          <a:p>
            <a:r>
              <a:rPr lang="en-US" sz="1200" b="1" dirty="0">
                <a:latin typeface="+mj-lt"/>
              </a:rPr>
              <a:t>Bus</a:t>
            </a:r>
            <a:endParaRPr lang="en-US" sz="1200" dirty="0">
              <a:latin typeface="+mj-lt"/>
            </a:endParaRPr>
          </a:p>
        </p:txBody>
      </p:sp>
      <p:sp>
        <p:nvSpPr>
          <p:cNvPr id="14" name="Rectangle 13"/>
          <p:cNvSpPr/>
          <p:nvPr/>
        </p:nvSpPr>
        <p:spPr>
          <a:xfrm>
            <a:off x="6057900" y="3795485"/>
            <a:ext cx="990600" cy="215832"/>
          </a:xfrm>
          <a:prstGeom prst="rect">
            <a:avLst/>
          </a:prstGeom>
          <a:solidFill>
            <a:srgbClr val="7DE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L2 Cache</a:t>
            </a:r>
          </a:p>
        </p:txBody>
      </p:sp>
      <p:sp>
        <p:nvSpPr>
          <p:cNvPr id="15" name="Rectangle 14"/>
          <p:cNvSpPr/>
          <p:nvPr/>
        </p:nvSpPr>
        <p:spPr>
          <a:xfrm>
            <a:off x="6248400" y="3343346"/>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D$</a:t>
            </a:r>
          </a:p>
        </p:txBody>
      </p:sp>
      <p:sp>
        <p:nvSpPr>
          <p:cNvPr id="16" name="Rectangle 15"/>
          <p:cNvSpPr/>
          <p:nvPr/>
        </p:nvSpPr>
        <p:spPr>
          <a:xfrm>
            <a:off x="4343400" y="3292526"/>
            <a:ext cx="1219200" cy="304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CPU Core</a:t>
            </a:r>
          </a:p>
        </p:txBody>
      </p:sp>
      <p:sp>
        <p:nvSpPr>
          <p:cNvPr id="17" name="Rectangle 16"/>
          <p:cNvSpPr/>
          <p:nvPr/>
        </p:nvSpPr>
        <p:spPr>
          <a:xfrm>
            <a:off x="4648200" y="3810001"/>
            <a:ext cx="609600" cy="203163"/>
          </a:xfrm>
          <a:prstGeom prst="rect">
            <a:avLst/>
          </a:prstGeom>
          <a:solidFill>
            <a:srgbClr val="A5F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L1 I$</a:t>
            </a:r>
          </a:p>
        </p:txBody>
      </p:sp>
      <p:cxnSp>
        <p:nvCxnSpPr>
          <p:cNvPr id="19" name="Straight Arrow Connector 18"/>
          <p:cNvCxnSpPr>
            <a:stCxn id="14" idx="2"/>
            <a:endCxn id="7" idx="0"/>
          </p:cNvCxnSpPr>
          <p:nvPr/>
        </p:nvCxnSpPr>
        <p:spPr>
          <a:xfrm>
            <a:off x="6553200" y="4011318"/>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6553200" y="3546509"/>
            <a:ext cx="0" cy="248977"/>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3"/>
            <a:endCxn id="15" idx="1"/>
          </p:cNvCxnSpPr>
          <p:nvPr/>
        </p:nvCxnSpPr>
        <p:spPr>
          <a:xfrm>
            <a:off x="5562600" y="3444927"/>
            <a:ext cx="685800" cy="1"/>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2"/>
          </p:cNvCxnSpPr>
          <p:nvPr/>
        </p:nvCxnSpPr>
        <p:spPr>
          <a:xfrm>
            <a:off x="4953000" y="3597326"/>
            <a:ext cx="0" cy="213460"/>
          </a:xfrm>
          <a:prstGeom prst="straightConnector1">
            <a:avLst/>
          </a:prstGeom>
          <a:ln>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048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6345238" y="2013877"/>
            <a:ext cx="5640387" cy="4080183"/>
          </a:xfrm>
          <a:prstGeom prst="rect">
            <a:avLst/>
          </a:prstGeom>
          <a:ln>
            <a:noFill/>
          </a:ln>
        </p:spPr>
      </p:pic>
      <p:sp>
        <p:nvSpPr>
          <p:cNvPr id="5" name="Title 4"/>
          <p:cNvSpPr>
            <a:spLocks noGrp="1"/>
          </p:cNvSpPr>
          <p:nvPr>
            <p:ph type="title"/>
          </p:nvPr>
        </p:nvSpPr>
        <p:spPr/>
        <p:txBody>
          <a:bodyPr/>
          <a:lstStyle/>
          <a:p>
            <a:r>
              <a:rPr lang="en-US" dirty="0"/>
              <a:t>Processor Clock vs. Memory Clock </a:t>
            </a:r>
            <a:r>
              <a:rPr lang="en-US" sz="2000" dirty="0"/>
              <a:t>[important to understand]</a:t>
            </a:r>
            <a:endParaRPr lang="en-US" dirty="0"/>
          </a:p>
        </p:txBody>
      </p:sp>
      <p:sp>
        <p:nvSpPr>
          <p:cNvPr id="6" name="Content Placeholder 5"/>
          <p:cNvSpPr>
            <a:spLocks noGrp="1"/>
          </p:cNvSpPr>
          <p:nvPr>
            <p:ph sz="half" idx="1"/>
          </p:nvPr>
        </p:nvSpPr>
        <p:spPr/>
        <p:txBody>
          <a:bodyPr/>
          <a:lstStyle/>
          <a:p>
            <a:endParaRPr lang="en-US" dirty="0"/>
          </a:p>
          <a:p>
            <a:r>
              <a:rPr lang="en-US" dirty="0"/>
              <a:t>Processor Clock: (look for the box          )</a:t>
            </a:r>
          </a:p>
          <a:p>
            <a:pPr lvl="1"/>
            <a:r>
              <a:rPr lang="en-US" dirty="0"/>
              <a:t>Dictates/defines the frequency at which Functional Units operate</a:t>
            </a:r>
          </a:p>
          <a:p>
            <a:endParaRPr lang="en-US" dirty="0"/>
          </a:p>
          <a:p>
            <a:endParaRPr lang="en-US" dirty="0"/>
          </a:p>
          <a:p>
            <a:r>
              <a:rPr lang="en-US" dirty="0"/>
              <a:t>Memory Clock:</a:t>
            </a:r>
          </a:p>
          <a:p>
            <a:pPr lvl="1"/>
            <a:r>
              <a:rPr lang="en-US" dirty="0"/>
              <a:t>Dictates/defines the frequency used to move data into/out from main memory into cache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Right Arrow 8"/>
          <p:cNvSpPr/>
          <p:nvPr/>
        </p:nvSpPr>
        <p:spPr>
          <a:xfrm rot="5400000">
            <a:off x="11125200" y="1957255"/>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71878" y="430754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10119043" y="5871928"/>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23175"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07990" y="4138613"/>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75700" y="4136567"/>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6051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2822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95935" y="4136566"/>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11725" y="2229369"/>
            <a:ext cx="503058" cy="341947"/>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39825" y="2965969"/>
            <a:ext cx="1730376" cy="278881"/>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664577" y="1551240"/>
            <a:ext cx="1181221" cy="369332"/>
          </a:xfrm>
          <a:prstGeom prst="rect">
            <a:avLst/>
          </a:prstGeom>
        </p:spPr>
        <p:txBody>
          <a:bodyPr wrap="none">
            <a:spAutoFit/>
          </a:bodyPr>
          <a:lstStyle/>
          <a:p>
            <a:r>
              <a:rPr lang="en-US" dirty="0"/>
              <a:t>From RAM</a:t>
            </a:r>
          </a:p>
        </p:txBody>
      </p:sp>
      <p:sp>
        <p:nvSpPr>
          <p:cNvPr id="21" name="Rectangle 20"/>
          <p:cNvSpPr/>
          <p:nvPr/>
        </p:nvSpPr>
        <p:spPr>
          <a:xfrm>
            <a:off x="9978777" y="6212820"/>
            <a:ext cx="1484509" cy="369332"/>
          </a:xfrm>
          <a:prstGeom prst="rect">
            <a:avLst/>
          </a:prstGeom>
        </p:spPr>
        <p:txBody>
          <a:bodyPr wrap="none">
            <a:spAutoFit/>
          </a:bodyPr>
          <a:lstStyle/>
          <a:p>
            <a:r>
              <a:rPr lang="en-US" dirty="0"/>
              <a:t>To/From RAM</a:t>
            </a:r>
          </a:p>
        </p:txBody>
      </p:sp>
      <p:sp>
        <p:nvSpPr>
          <p:cNvPr id="22" name="Right Arrow 21"/>
          <p:cNvSpPr/>
          <p:nvPr/>
        </p:nvSpPr>
        <p:spPr>
          <a:xfrm rot="16200000" flipV="1">
            <a:off x="10389297" y="5857501"/>
            <a:ext cx="524435" cy="26445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75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Caches: How large? Also, how fast?</a:t>
            </a:r>
          </a:p>
        </p:txBody>
      </p:sp>
      <p:sp>
        <p:nvSpPr>
          <p:cNvPr id="3" name="Content Placeholder 2"/>
          <p:cNvSpPr>
            <a:spLocks noGrp="1"/>
          </p:cNvSpPr>
          <p:nvPr>
            <p:ph idx="1"/>
          </p:nvPr>
        </p:nvSpPr>
        <p:spPr/>
        <p:txBody>
          <a:bodyPr/>
          <a:lstStyle/>
          <a:p>
            <a:r>
              <a:rPr lang="en-US" dirty="0"/>
              <a:t>Ratio between cache size and main memory size</a:t>
            </a:r>
          </a:p>
          <a:p>
            <a:pPr lvl="1"/>
            <a:r>
              <a:rPr lang="en-US" dirty="0"/>
              <a:t>Reasonable to expect something like </a:t>
            </a:r>
            <a:r>
              <a:rPr lang="en-US" dirty="0">
                <a:solidFill>
                  <a:srgbClr val="0070C0"/>
                </a:solidFill>
              </a:rPr>
              <a:t>1:1000</a:t>
            </a:r>
          </a:p>
          <a:p>
            <a:pPr lvl="2"/>
            <a:r>
              <a:rPr lang="en-US" dirty="0"/>
              <a:t>2013: 4 MB of L3 cache, versus 4 GB of main memory</a:t>
            </a:r>
          </a:p>
          <a:p>
            <a:pPr lvl="2"/>
            <a:r>
              <a:rPr lang="en-US" dirty="0"/>
              <a:t>2017: 55 MB of L3 cache, versus 64 GB of main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39</a:t>
            </a:fld>
            <a:endParaRPr lang="en-US" altLang="en-US" dirty="0"/>
          </a:p>
        </p:txBody>
      </p:sp>
      <p:pic>
        <p:nvPicPr>
          <p:cNvPr id="5" name="Picture 4"/>
          <p:cNvPicPr>
            <a:picLocks noChangeAspect="1"/>
          </p:cNvPicPr>
          <p:nvPr/>
        </p:nvPicPr>
        <p:blipFill rotWithShape="1">
          <a:blip r:embed="rId3"/>
          <a:srcRect l="1518" t="6938" r="1281" b="1476"/>
          <a:stretch/>
        </p:blipFill>
        <p:spPr>
          <a:xfrm>
            <a:off x="3410422" y="3480760"/>
            <a:ext cx="4702339" cy="3072440"/>
          </a:xfrm>
          <a:prstGeom prst="rect">
            <a:avLst/>
          </a:prstGeom>
        </p:spPr>
      </p:pic>
      <p:sp>
        <p:nvSpPr>
          <p:cNvPr id="7" name="Rectangle 6"/>
          <p:cNvSpPr/>
          <p:nvPr/>
        </p:nvSpPr>
        <p:spPr>
          <a:xfrm>
            <a:off x="4906950" y="3548390"/>
            <a:ext cx="2047676" cy="523220"/>
          </a:xfrm>
          <a:prstGeom prst="rect">
            <a:avLst/>
          </a:prstGeom>
        </p:spPr>
        <p:txBody>
          <a:bodyPr wrap="none">
            <a:spAutoFit/>
          </a:bodyPr>
          <a:lstStyle/>
          <a:p>
            <a:r>
              <a:rPr lang="en-US" sz="1400" dirty="0">
                <a:latin typeface="+mj-lt"/>
              </a:rPr>
              <a:t>Vintage: 2013</a:t>
            </a:r>
            <a:br>
              <a:rPr lang="en-US" sz="1400" dirty="0">
                <a:latin typeface="+mj-lt"/>
              </a:rPr>
            </a:br>
            <a:r>
              <a:rPr lang="en-US" sz="1400" dirty="0">
                <a:latin typeface="+mj-lt"/>
              </a:rPr>
              <a:t>(related to Intel’s Haswell)</a:t>
            </a:r>
          </a:p>
        </p:txBody>
      </p:sp>
      <p:sp>
        <p:nvSpPr>
          <p:cNvPr id="8" name="Rectangle 7"/>
          <p:cNvSpPr/>
          <p:nvPr/>
        </p:nvSpPr>
        <p:spPr>
          <a:xfrm rot="16200000">
            <a:off x="2327143" y="4759460"/>
            <a:ext cx="2145139" cy="246221"/>
          </a:xfrm>
          <a:prstGeom prst="rect">
            <a:avLst/>
          </a:prstGeom>
          <a:solidFill>
            <a:schemeClr val="bg1"/>
          </a:solidFill>
        </p:spPr>
        <p:txBody>
          <a:bodyPr wrap="none">
            <a:spAutoFit/>
          </a:bodyPr>
          <a:lstStyle/>
          <a:p>
            <a:r>
              <a:rPr lang="en-US" sz="1000" dirty="0">
                <a:latin typeface="Georgia" panose="02040502050405020303" pitchFamily="18" charset="0"/>
              </a:rPr>
              <a:t>Latency in Clocks –Lower is Better</a:t>
            </a:r>
          </a:p>
        </p:txBody>
      </p:sp>
      <p:sp>
        <p:nvSpPr>
          <p:cNvPr id="9" name="Rectangle 8"/>
          <p:cNvSpPr/>
          <p:nvPr/>
        </p:nvSpPr>
        <p:spPr>
          <a:xfrm>
            <a:off x="8021564" y="5820332"/>
            <a:ext cx="760144" cy="246221"/>
          </a:xfrm>
          <a:prstGeom prst="rect">
            <a:avLst/>
          </a:prstGeom>
          <a:solidFill>
            <a:schemeClr val="bg1"/>
          </a:solidFill>
        </p:spPr>
        <p:txBody>
          <a:bodyPr wrap="none">
            <a:spAutoFit/>
          </a:bodyPr>
          <a:lstStyle/>
          <a:p>
            <a:r>
              <a:rPr lang="en-US" sz="1000" dirty="0">
                <a:latin typeface="Georgia" panose="02040502050405020303" pitchFamily="18" charset="0"/>
              </a:rPr>
              <a:t>(log scale)</a:t>
            </a:r>
          </a:p>
        </p:txBody>
      </p:sp>
      <p:sp>
        <p:nvSpPr>
          <p:cNvPr id="10" name="Rectangle 9"/>
          <p:cNvSpPr/>
          <p:nvPr/>
        </p:nvSpPr>
        <p:spPr>
          <a:xfrm>
            <a:off x="8527074" y="5207419"/>
            <a:ext cx="3166829" cy="276999"/>
          </a:xfrm>
          <a:prstGeom prst="rect">
            <a:avLst/>
          </a:prstGeom>
        </p:spPr>
        <p:txBody>
          <a:bodyPr wrap="none">
            <a:spAutoFit/>
          </a:bodyPr>
          <a:lstStyle/>
          <a:p>
            <a:r>
              <a:rPr lang="en-US" sz="1200" dirty="0"/>
              <a:t>This chip has L4 cache, read more about it </a:t>
            </a:r>
            <a:r>
              <a:rPr lang="en-US" sz="1200" dirty="0">
                <a:hlinkClick r:id="rId4"/>
              </a:rPr>
              <a:t>here</a:t>
            </a:r>
            <a:endParaRPr lang="en-US" sz="1200" dirty="0"/>
          </a:p>
        </p:txBody>
      </p:sp>
      <p:cxnSp>
        <p:nvCxnSpPr>
          <p:cNvPr id="12" name="Straight Arrow Connector 11"/>
          <p:cNvCxnSpPr>
            <a:stCxn id="10" idx="1"/>
          </p:cNvCxnSpPr>
          <p:nvPr/>
        </p:nvCxnSpPr>
        <p:spPr>
          <a:xfrm flipH="1" flipV="1">
            <a:off x="7530353" y="4882570"/>
            <a:ext cx="996721" cy="46334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27074" y="3074321"/>
            <a:ext cx="3181320" cy="461665"/>
          </a:xfrm>
          <a:prstGeom prst="rect">
            <a:avLst/>
          </a:prstGeom>
        </p:spPr>
        <p:txBody>
          <a:bodyPr wrap="none">
            <a:spAutoFit/>
          </a:bodyPr>
          <a:lstStyle/>
          <a:p>
            <a:r>
              <a:rPr lang="en-US" sz="1200" dirty="0"/>
              <a:t>This is the overhead of a system memory access</a:t>
            </a:r>
            <a:br>
              <a:rPr lang="en-US" sz="1200" dirty="0"/>
            </a:br>
            <a:r>
              <a:rPr lang="en-US" sz="1200" dirty="0"/>
              <a:t>(about 100+ cycles)</a:t>
            </a:r>
          </a:p>
        </p:txBody>
      </p:sp>
    </p:spTree>
    <p:extLst>
      <p:ext uri="{BB962C8B-B14F-4D97-AF65-F5344CB8AC3E}">
        <p14:creationId xmlns:p14="http://schemas.microsoft.com/office/powerpoint/2010/main" val="423763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76B76-D309-457C-8093-2FAC57B06A0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FECD130-1752-4F05-AA89-9001D2AB3D4F}"/>
              </a:ext>
            </a:extLst>
          </p:cNvPr>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r>
              <a:rPr lang="en-US" sz="1800" dirty="0"/>
              <a:t>Is BBC recording on?</a:t>
            </a:r>
          </a:p>
          <a:p>
            <a:endParaRPr lang="en-US" sz="1800" dirty="0"/>
          </a:p>
          <a:p>
            <a:endParaRPr lang="en-US" sz="1800" dirty="0"/>
          </a:p>
          <a:p>
            <a:r>
              <a:rPr lang="en-US" sz="1800" dirty="0"/>
              <a:t>If my internet connection goes down, I’ll email from my phone to provide more information – go/no-go, next step, etc.</a:t>
            </a:r>
          </a:p>
        </p:txBody>
      </p:sp>
      <p:sp>
        <p:nvSpPr>
          <p:cNvPr id="3" name="Slide Number Placeholder 2">
            <a:extLst>
              <a:ext uri="{FF2B5EF4-FFF2-40B4-BE49-F238E27FC236}">
                <a16:creationId xmlns:a16="http://schemas.microsoft.com/office/drawing/2014/main" id="{6741B91E-5E75-4C3F-B884-349EE03F1802}"/>
              </a:ext>
            </a:extLst>
          </p:cNvPr>
          <p:cNvSpPr>
            <a:spLocks noGrp="1"/>
          </p:cNvSpPr>
          <p:nvPr>
            <p:ph type="sldNum" sz="quarter" idx="12"/>
          </p:nvPr>
        </p:nvSpPr>
        <p:spPr/>
        <p:txBody>
          <a:bodyPr/>
          <a:lstStyle/>
          <a:p>
            <a:fld id="{67D2203D-769A-4D5A-AE4C-EA73FDE6A130}" type="slidenum">
              <a:rPr lang="en-US" smtClean="0"/>
              <a:t>4</a:t>
            </a:fld>
            <a:endParaRPr lang="en-US"/>
          </a:p>
        </p:txBody>
      </p:sp>
    </p:spTree>
    <p:extLst>
      <p:ext uri="{BB962C8B-B14F-4D97-AF65-F5344CB8AC3E}">
        <p14:creationId xmlns:p14="http://schemas.microsoft.com/office/powerpoint/2010/main" val="3622598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25"/>
          <p:cNvSpPr>
            <a:spLocks noChangeArrowheads="1"/>
          </p:cNvSpPr>
          <p:nvPr/>
        </p:nvSpPr>
        <p:spPr bwMode="auto">
          <a:xfrm>
            <a:off x="1828800" y="861835"/>
            <a:ext cx="6172200" cy="3886200"/>
          </a:xfrm>
          <a:prstGeom prst="rect">
            <a:avLst/>
          </a:prstGeom>
          <a:solidFill>
            <a:srgbClr val="D5F1CF"/>
          </a:solidFill>
          <a:ln w="12700">
            <a:solidFill>
              <a:schemeClr val="tx1"/>
            </a:solidFill>
            <a:prstDash val="solid"/>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1" name="Rectangle 404"/>
          <p:cNvSpPr>
            <a:spLocks noChangeArrowheads="1"/>
          </p:cNvSpPr>
          <p:nvPr/>
        </p:nvSpPr>
        <p:spPr bwMode="auto">
          <a:xfrm>
            <a:off x="19812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0" name="Rectangle 413"/>
          <p:cNvSpPr>
            <a:spLocks noChangeArrowheads="1"/>
          </p:cNvSpPr>
          <p:nvPr/>
        </p:nvSpPr>
        <p:spPr bwMode="auto">
          <a:xfrm>
            <a:off x="5715000" y="1166635"/>
            <a:ext cx="2122488" cy="2438400"/>
          </a:xfrm>
          <a:prstGeom prst="rect">
            <a:avLst/>
          </a:prstGeom>
          <a:solidFill>
            <a:srgbClr val="F6F5BD"/>
          </a:solidFill>
          <a:ln w="12700">
            <a:solidFill>
              <a:schemeClr val="tx1"/>
            </a:solidFill>
            <a:miter lim="800000"/>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 name="Title 1"/>
          <p:cNvSpPr>
            <a:spLocks noGrp="1"/>
          </p:cNvSpPr>
          <p:nvPr>
            <p:ph type="title"/>
          </p:nvPr>
        </p:nvSpPr>
        <p:spPr>
          <a:xfrm>
            <a:off x="1752600" y="122238"/>
            <a:ext cx="7543800" cy="868362"/>
          </a:xfrm>
          <a:noFill/>
        </p:spPr>
        <p:txBody>
          <a:bodyPr/>
          <a:lstStyle/>
          <a:p>
            <a:r>
              <a:rPr lang="en-US" dirty="0"/>
              <a:t>Intel Core i7 Cache Hierarchy</a:t>
            </a:r>
          </a:p>
        </p:txBody>
      </p:sp>
      <p:sp>
        <p:nvSpPr>
          <p:cNvPr id="4" name="Rectangle 396"/>
          <p:cNvSpPr>
            <a:spLocks noChangeArrowheads="1"/>
          </p:cNvSpPr>
          <p:nvPr/>
        </p:nvSpPr>
        <p:spPr bwMode="auto">
          <a:xfrm>
            <a:off x="21463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dirty="0" err="1">
                <a:latin typeface="Calibri" panose="020F0502020204030204" pitchFamily="34" charset="0"/>
              </a:rPr>
              <a:t>Regs</a:t>
            </a:r>
            <a:endParaRPr lang="en-US" dirty="0">
              <a:latin typeface="Calibri" panose="020F0502020204030204" pitchFamily="34" charset="0"/>
            </a:endParaRPr>
          </a:p>
        </p:txBody>
      </p:sp>
      <p:sp>
        <p:nvSpPr>
          <p:cNvPr id="5" name="Rectangle 397"/>
          <p:cNvSpPr>
            <a:spLocks noChangeArrowheads="1"/>
          </p:cNvSpPr>
          <p:nvPr/>
        </p:nvSpPr>
        <p:spPr bwMode="auto">
          <a:xfrm>
            <a:off x="21891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a:latin typeface="Calibri" panose="020F0502020204030204" pitchFamily="34" charset="0"/>
              </a:rPr>
              <a:t>d-cache</a:t>
            </a:r>
          </a:p>
        </p:txBody>
      </p:sp>
      <p:sp>
        <p:nvSpPr>
          <p:cNvPr id="6" name="Rectangle 399"/>
          <p:cNvSpPr>
            <a:spLocks noChangeArrowheads="1"/>
          </p:cNvSpPr>
          <p:nvPr/>
        </p:nvSpPr>
        <p:spPr bwMode="auto">
          <a:xfrm>
            <a:off x="31242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i</a:t>
            </a:r>
            <a:r>
              <a:rPr lang="en-US" dirty="0">
                <a:latin typeface="Calibri" panose="020F0502020204030204" pitchFamily="34" charset="0"/>
              </a:rPr>
              <a:t>-cache</a:t>
            </a:r>
          </a:p>
        </p:txBody>
      </p:sp>
      <p:sp>
        <p:nvSpPr>
          <p:cNvPr id="7" name="Rectangle 400"/>
          <p:cNvSpPr>
            <a:spLocks noChangeArrowheads="1"/>
          </p:cNvSpPr>
          <p:nvPr/>
        </p:nvSpPr>
        <p:spPr bwMode="auto">
          <a:xfrm>
            <a:off x="22098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8" name="Line 401"/>
          <p:cNvSpPr>
            <a:spLocks noChangeShapeType="1"/>
          </p:cNvSpPr>
          <p:nvPr/>
        </p:nvSpPr>
        <p:spPr bwMode="auto">
          <a:xfrm>
            <a:off x="26670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9" name="Line 402"/>
          <p:cNvSpPr>
            <a:spLocks noChangeShapeType="1"/>
          </p:cNvSpPr>
          <p:nvPr/>
        </p:nvSpPr>
        <p:spPr bwMode="auto">
          <a:xfrm>
            <a:off x="2667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0" name="Line 403"/>
          <p:cNvSpPr>
            <a:spLocks noChangeShapeType="1"/>
          </p:cNvSpPr>
          <p:nvPr/>
        </p:nvSpPr>
        <p:spPr bwMode="auto">
          <a:xfrm>
            <a:off x="35052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2" name="Text Box 405"/>
          <p:cNvSpPr txBox="1">
            <a:spLocks noChangeArrowheads="1"/>
          </p:cNvSpPr>
          <p:nvPr/>
        </p:nvSpPr>
        <p:spPr bwMode="auto">
          <a:xfrm>
            <a:off x="1905000" y="861835"/>
            <a:ext cx="794448" cy="369332"/>
          </a:xfrm>
          <a:prstGeom prst="rect">
            <a:avLst/>
          </a:prstGeom>
          <a:noFill/>
          <a:ln w="12700">
            <a:noFill/>
            <a:miter lim="800000"/>
            <a:headEnd/>
            <a:tailEnd/>
          </a:ln>
          <a:effectLst/>
        </p:spPr>
        <p:txBody>
          <a:bodyPr wrap="none">
            <a:prstTxWarp prst="textNoShape">
              <a:avLst/>
            </a:prstTxWarp>
            <a:spAutoFit/>
          </a:bodyPr>
          <a:lstStyle/>
          <a:p>
            <a:r>
              <a:rPr lang="en-US">
                <a:latin typeface="Calibri" panose="020F0502020204030204" pitchFamily="34" charset="0"/>
              </a:rPr>
              <a:t>Core 0</a:t>
            </a:r>
          </a:p>
        </p:txBody>
      </p:sp>
      <p:sp>
        <p:nvSpPr>
          <p:cNvPr id="13" name="Rectangle 406"/>
          <p:cNvSpPr>
            <a:spLocks noChangeArrowheads="1"/>
          </p:cNvSpPr>
          <p:nvPr/>
        </p:nvSpPr>
        <p:spPr bwMode="auto">
          <a:xfrm>
            <a:off x="5880100" y="1319035"/>
            <a:ext cx="977900" cy="304800"/>
          </a:xfrm>
          <a:prstGeom prst="rect">
            <a:avLst/>
          </a:prstGeom>
          <a:solidFill>
            <a:schemeClr val="bg1"/>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Regs</a:t>
            </a:r>
          </a:p>
        </p:txBody>
      </p:sp>
      <p:sp>
        <p:nvSpPr>
          <p:cNvPr id="14" name="Rectangle 407"/>
          <p:cNvSpPr>
            <a:spLocks noChangeArrowheads="1"/>
          </p:cNvSpPr>
          <p:nvPr/>
        </p:nvSpPr>
        <p:spPr bwMode="auto">
          <a:xfrm>
            <a:off x="5922964" y="1966735"/>
            <a:ext cx="782637" cy="571500"/>
          </a:xfrm>
          <a:prstGeom prst="rect">
            <a:avLst/>
          </a:prstGeom>
          <a:solidFill>
            <a:srgbClr val="F1C7C7"/>
          </a:solidFill>
          <a:ln w="12700">
            <a:solidFill>
              <a:schemeClr val="tx1"/>
            </a:solidFill>
            <a:miter lim="800000"/>
            <a:headEnd/>
            <a:tailEnd/>
          </a:ln>
          <a:effectLst/>
        </p:spPr>
        <p:txBody>
          <a:bodyPr wrap="none" anchor="ctr">
            <a:prstTxWarp prst="textNoShape">
              <a:avLst/>
            </a:prstTxWarp>
          </a:bodyPr>
          <a:lstStyle/>
          <a:p>
            <a:pPr algn="ctr"/>
            <a:r>
              <a:rPr lang="en-US" dirty="0">
                <a:latin typeface="Calibri" panose="020F0502020204030204" pitchFamily="34" charset="0"/>
              </a:rPr>
              <a:t>L1 </a:t>
            </a:r>
          </a:p>
          <a:p>
            <a:pPr algn="ctr"/>
            <a:r>
              <a:rPr lang="en-US" dirty="0" err="1">
                <a:latin typeface="Calibri" panose="020F0502020204030204" pitchFamily="34" charset="0"/>
              </a:rPr>
              <a:t>d</a:t>
            </a:r>
            <a:r>
              <a:rPr lang="en-US" dirty="0">
                <a:latin typeface="Calibri" panose="020F0502020204030204" pitchFamily="34" charset="0"/>
              </a:rPr>
              <a:t>-cache</a:t>
            </a:r>
          </a:p>
        </p:txBody>
      </p:sp>
      <p:sp>
        <p:nvSpPr>
          <p:cNvPr id="15" name="Rectangle 408"/>
          <p:cNvSpPr>
            <a:spLocks noChangeArrowheads="1"/>
          </p:cNvSpPr>
          <p:nvPr/>
        </p:nvSpPr>
        <p:spPr bwMode="auto">
          <a:xfrm>
            <a:off x="6858000" y="1966735"/>
            <a:ext cx="795338" cy="5715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lgn="ctr"/>
            <a:r>
              <a:rPr lang="en-US">
                <a:latin typeface="Calibri" panose="020F0502020204030204" pitchFamily="34" charset="0"/>
              </a:rPr>
              <a:t>L1 </a:t>
            </a:r>
          </a:p>
          <a:p>
            <a:pPr algn="ctr"/>
            <a:r>
              <a:rPr lang="en-US">
                <a:latin typeface="Calibri" panose="020F0502020204030204" pitchFamily="34" charset="0"/>
              </a:rPr>
              <a:t>i-cache</a:t>
            </a:r>
          </a:p>
        </p:txBody>
      </p:sp>
      <p:sp>
        <p:nvSpPr>
          <p:cNvPr id="16" name="Rectangle 409"/>
          <p:cNvSpPr>
            <a:spLocks noChangeArrowheads="1"/>
          </p:cNvSpPr>
          <p:nvPr/>
        </p:nvSpPr>
        <p:spPr bwMode="auto">
          <a:xfrm>
            <a:off x="5943600" y="2881135"/>
            <a:ext cx="1709738"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L2 unified cache</a:t>
            </a:r>
          </a:p>
        </p:txBody>
      </p:sp>
      <p:sp>
        <p:nvSpPr>
          <p:cNvPr id="17" name="Line 410"/>
          <p:cNvSpPr>
            <a:spLocks noChangeShapeType="1"/>
          </p:cNvSpPr>
          <p:nvPr/>
        </p:nvSpPr>
        <p:spPr bwMode="auto">
          <a:xfrm>
            <a:off x="6400800" y="16238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8" name="Line 411"/>
          <p:cNvSpPr>
            <a:spLocks noChangeShapeType="1"/>
          </p:cNvSpPr>
          <p:nvPr/>
        </p:nvSpPr>
        <p:spPr bwMode="auto">
          <a:xfrm>
            <a:off x="64008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19" name="Line 412"/>
          <p:cNvSpPr>
            <a:spLocks noChangeShapeType="1"/>
          </p:cNvSpPr>
          <p:nvPr/>
        </p:nvSpPr>
        <p:spPr bwMode="auto">
          <a:xfrm>
            <a:off x="7239000" y="2538235"/>
            <a:ext cx="0" cy="3429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1" name="Text Box 414"/>
          <p:cNvSpPr txBox="1">
            <a:spLocks noChangeArrowheads="1"/>
          </p:cNvSpPr>
          <p:nvPr/>
        </p:nvSpPr>
        <p:spPr bwMode="auto">
          <a:xfrm>
            <a:off x="5638800" y="861835"/>
            <a:ext cx="79239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Core 7</a:t>
            </a:r>
          </a:p>
        </p:txBody>
      </p:sp>
      <p:sp>
        <p:nvSpPr>
          <p:cNvPr id="22" name="Text Box 415"/>
          <p:cNvSpPr txBox="1">
            <a:spLocks noChangeArrowheads="1"/>
          </p:cNvSpPr>
          <p:nvPr/>
        </p:nvSpPr>
        <p:spPr bwMode="auto">
          <a:xfrm>
            <a:off x="4572000" y="2168904"/>
            <a:ext cx="723900" cy="646331"/>
          </a:xfrm>
          <a:prstGeom prst="rect">
            <a:avLst/>
          </a:prstGeom>
          <a:noFill/>
          <a:ln w="12700">
            <a:noFill/>
            <a:miter lim="800000"/>
            <a:headEnd/>
            <a:tailEnd/>
          </a:ln>
          <a:effectLst/>
        </p:spPr>
        <p:txBody>
          <a:bodyPr wrap="square">
            <a:prstTxWarp prst="textNoShape">
              <a:avLst/>
            </a:prstTxWarp>
            <a:spAutoFit/>
          </a:bodyPr>
          <a:lstStyle/>
          <a:p>
            <a:pPr algn="ctr"/>
            <a:r>
              <a:rPr lang="en-US" sz="3600" dirty="0">
                <a:latin typeface="Calibri" panose="020F0502020204030204" pitchFamily="34" charset="0"/>
              </a:rPr>
              <a:t>…</a:t>
            </a:r>
          </a:p>
        </p:txBody>
      </p:sp>
      <p:sp>
        <p:nvSpPr>
          <p:cNvPr id="23" name="Line 417"/>
          <p:cNvSpPr>
            <a:spLocks noChangeShapeType="1"/>
          </p:cNvSpPr>
          <p:nvPr/>
        </p:nvSpPr>
        <p:spPr bwMode="auto">
          <a:xfrm>
            <a:off x="30480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4" name="Line 418"/>
          <p:cNvSpPr>
            <a:spLocks noChangeShapeType="1"/>
          </p:cNvSpPr>
          <p:nvPr/>
        </p:nvSpPr>
        <p:spPr bwMode="auto">
          <a:xfrm>
            <a:off x="6781800" y="3452635"/>
            <a:ext cx="0" cy="5334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5" name="Rectangle 419"/>
          <p:cNvSpPr>
            <a:spLocks noChangeArrowheads="1"/>
          </p:cNvSpPr>
          <p:nvPr/>
        </p:nvSpPr>
        <p:spPr bwMode="auto">
          <a:xfrm>
            <a:off x="2698750" y="3986035"/>
            <a:ext cx="4387850" cy="571500"/>
          </a:xfrm>
          <a:prstGeom prst="rect">
            <a:avLst/>
          </a:prstGeom>
          <a:solidFill>
            <a:srgbClr val="F1C7C7"/>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L3 unified cache</a:t>
            </a:r>
          </a:p>
          <a:p>
            <a:pPr algn="ctr"/>
            <a:r>
              <a:rPr lang="en-US">
                <a:latin typeface="Calibri" panose="020F0502020204030204" pitchFamily="34" charset="0"/>
              </a:rPr>
              <a:t>(shared by all cores)</a:t>
            </a:r>
          </a:p>
        </p:txBody>
      </p:sp>
      <p:sp>
        <p:nvSpPr>
          <p:cNvPr id="26" name="Rectangle 420"/>
          <p:cNvSpPr>
            <a:spLocks noChangeArrowheads="1"/>
          </p:cNvSpPr>
          <p:nvPr/>
        </p:nvSpPr>
        <p:spPr bwMode="auto">
          <a:xfrm>
            <a:off x="1828800" y="5052835"/>
            <a:ext cx="6172200" cy="571500"/>
          </a:xfrm>
          <a:prstGeom prst="rect">
            <a:avLst/>
          </a:prstGeom>
          <a:solidFill>
            <a:srgbClr val="D5F1CF"/>
          </a:solidFill>
          <a:ln w="12700">
            <a:solidFill>
              <a:schemeClr val="tx1"/>
            </a:solidFill>
            <a:miter lim="800000"/>
            <a:headEnd/>
            <a:tailEnd/>
          </a:ln>
          <a:effectLst/>
        </p:spPr>
        <p:txBody>
          <a:bodyPr anchor="ctr">
            <a:prstTxWarp prst="textNoShape">
              <a:avLst/>
            </a:prstTxWarp>
          </a:bodyPr>
          <a:lstStyle/>
          <a:p>
            <a:pPr algn="ctr"/>
            <a:r>
              <a:rPr lang="en-US">
                <a:latin typeface="Calibri" panose="020F0502020204030204" pitchFamily="34" charset="0"/>
              </a:rPr>
              <a:t>Main memory</a:t>
            </a:r>
          </a:p>
        </p:txBody>
      </p:sp>
      <p:sp>
        <p:nvSpPr>
          <p:cNvPr id="27" name="Line 421"/>
          <p:cNvSpPr>
            <a:spLocks noChangeShapeType="1"/>
          </p:cNvSpPr>
          <p:nvPr/>
        </p:nvSpPr>
        <p:spPr bwMode="auto">
          <a:xfrm>
            <a:off x="4972050" y="4557535"/>
            <a:ext cx="0" cy="495300"/>
          </a:xfrm>
          <a:prstGeom prst="line">
            <a:avLst/>
          </a:prstGeom>
          <a:noFill/>
          <a:ln w="12700">
            <a:solidFill>
              <a:schemeClr val="tx1"/>
            </a:solidFill>
            <a:round/>
            <a:headEnd/>
            <a:tailEnd/>
          </a:ln>
          <a:effectLst/>
        </p:spPr>
        <p:txBody>
          <a:bodyPr wrap="none" anchor="ctr">
            <a:prstTxWarp prst="textNoShape">
              <a:avLst/>
            </a:prstTxWarp>
          </a:bodyPr>
          <a:lstStyle/>
          <a:p>
            <a:endParaRPr lang="en-US">
              <a:latin typeface="Calibri" panose="020F0502020204030204" pitchFamily="34" charset="0"/>
            </a:endParaRPr>
          </a:p>
        </p:txBody>
      </p:sp>
      <p:sp>
        <p:nvSpPr>
          <p:cNvPr id="29" name="Text Box 426"/>
          <p:cNvSpPr txBox="1">
            <a:spLocks noChangeArrowheads="1"/>
          </p:cNvSpPr>
          <p:nvPr/>
        </p:nvSpPr>
        <p:spPr bwMode="auto">
          <a:xfrm>
            <a:off x="1752600" y="480835"/>
            <a:ext cx="1939826" cy="369332"/>
          </a:xfrm>
          <a:prstGeom prst="rect">
            <a:avLst/>
          </a:prstGeom>
          <a:noFill/>
          <a:ln w="12700">
            <a:noFill/>
            <a:miter lim="800000"/>
            <a:headEnd/>
            <a:tailEnd/>
          </a:ln>
          <a:effectLst/>
        </p:spPr>
        <p:txBody>
          <a:bodyPr wrap="none">
            <a:prstTxWarp prst="textNoShape">
              <a:avLst/>
            </a:prstTxWarp>
            <a:spAutoFit/>
          </a:bodyPr>
          <a:lstStyle/>
          <a:p>
            <a:r>
              <a:rPr lang="en-US" dirty="0">
                <a:latin typeface="Calibri" panose="020F0502020204030204" pitchFamily="34" charset="0"/>
              </a:rPr>
              <a:t>Processor package</a:t>
            </a:r>
          </a:p>
        </p:txBody>
      </p:sp>
      <p:sp>
        <p:nvSpPr>
          <p:cNvPr id="30" name="TextBox 29"/>
          <p:cNvSpPr txBox="1"/>
          <p:nvPr/>
        </p:nvSpPr>
        <p:spPr>
          <a:xfrm>
            <a:off x="8077199" y="1234917"/>
            <a:ext cx="2656447" cy="3970318"/>
          </a:xfrm>
          <a:prstGeom prst="rect">
            <a:avLst/>
          </a:prstGeom>
          <a:noFill/>
        </p:spPr>
        <p:txBody>
          <a:bodyPr wrap="square" rtlCol="0">
            <a:spAutoFit/>
          </a:bodyPr>
          <a:lstStyle/>
          <a:p>
            <a:r>
              <a:rPr lang="en-US" dirty="0">
                <a:latin typeface="Calibri" panose="020F0502020204030204" pitchFamily="34" charset="0"/>
              </a:rPr>
              <a:t>L1 </a:t>
            </a:r>
            <a:r>
              <a:rPr lang="en-US" dirty="0" err="1">
                <a:latin typeface="Calibri" pitchFamily="34" charset="0"/>
              </a:rPr>
              <a:t>i</a:t>
            </a:r>
            <a:r>
              <a:rPr lang="en-US" dirty="0">
                <a:latin typeface="Calibri" pitchFamily="34" charset="0"/>
              </a:rPr>
              <a:t>-cache and </a:t>
            </a:r>
            <a:r>
              <a:rPr lang="en-US" dirty="0" err="1">
                <a:latin typeface="Calibri" pitchFamily="34" charset="0"/>
              </a:rPr>
              <a:t>d</a:t>
            </a:r>
            <a:r>
              <a:rPr lang="en-US" dirty="0">
                <a:latin typeface="Calibri" pitchFamily="34" charset="0"/>
              </a:rPr>
              <a:t>-cache:</a:t>
            </a:r>
          </a:p>
          <a:p>
            <a:pPr lvl="1"/>
            <a:r>
              <a:rPr lang="en-US" dirty="0">
                <a:latin typeface="Calibri" pitchFamily="34" charset="0"/>
              </a:rPr>
              <a:t>32 KB,  8-way assoc. </a:t>
            </a:r>
          </a:p>
          <a:p>
            <a:pPr lvl="1"/>
            <a:r>
              <a:rPr lang="en-US" dirty="0">
                <a:latin typeface="Calibri" pitchFamily="34" charset="0"/>
              </a:rPr>
              <a:t>Access: 4 cycles</a:t>
            </a:r>
          </a:p>
          <a:p>
            <a:endParaRPr lang="en-US" dirty="0">
              <a:latin typeface="Calibri" pitchFamily="34" charset="0"/>
            </a:endParaRPr>
          </a:p>
          <a:p>
            <a:r>
              <a:rPr lang="en-US" dirty="0">
                <a:latin typeface="Calibri" pitchFamily="34" charset="0"/>
              </a:rPr>
              <a:t>L2 unified cache:</a:t>
            </a:r>
          </a:p>
          <a:p>
            <a:pPr lvl="1"/>
            <a:r>
              <a:rPr lang="en-US" dirty="0">
                <a:latin typeface="Calibri" pitchFamily="34" charset="0"/>
              </a:rPr>
              <a:t> 256 KB, 8-way assoc. </a:t>
            </a:r>
          </a:p>
          <a:p>
            <a:pPr lvl="1"/>
            <a:r>
              <a:rPr lang="en-US" dirty="0">
                <a:latin typeface="Calibri" pitchFamily="34" charset="0"/>
              </a:rPr>
              <a:t>Access: 10 cycles</a:t>
            </a:r>
          </a:p>
          <a:p>
            <a:pPr lvl="1"/>
            <a:endParaRPr lang="en-US" dirty="0">
              <a:latin typeface="Calibri" pitchFamily="34" charset="0"/>
            </a:endParaRPr>
          </a:p>
          <a:p>
            <a:r>
              <a:rPr lang="en-US" dirty="0">
                <a:latin typeface="Calibri" pitchFamily="34" charset="0"/>
              </a:rPr>
              <a:t>L3 unified cache:</a:t>
            </a:r>
          </a:p>
          <a:p>
            <a:pPr lvl="1"/>
            <a:r>
              <a:rPr lang="en-US" dirty="0">
                <a:latin typeface="Calibri" pitchFamily="34" charset="0"/>
              </a:rPr>
              <a:t>8 MB, 16-way  assoc.</a:t>
            </a:r>
          </a:p>
          <a:p>
            <a:pPr lvl="1"/>
            <a:r>
              <a:rPr lang="en-US" dirty="0">
                <a:latin typeface="Calibri" pitchFamily="34" charset="0"/>
              </a:rPr>
              <a:t>Access: 40-75 cycles</a:t>
            </a:r>
          </a:p>
          <a:p>
            <a:pPr lvl="1"/>
            <a:endParaRPr lang="en-US" dirty="0">
              <a:latin typeface="Calibri" pitchFamily="34" charset="0"/>
            </a:endParaRPr>
          </a:p>
          <a:p>
            <a:r>
              <a:rPr lang="en-US" dirty="0">
                <a:latin typeface="Calibri" pitchFamily="34" charset="0"/>
              </a:rPr>
              <a:t>Cache line size: 64 bytes for all caches. </a:t>
            </a:r>
          </a:p>
        </p:txBody>
      </p:sp>
      <p:sp>
        <p:nvSpPr>
          <p:cNvPr id="3" name="Slide Number Placeholder 2"/>
          <p:cNvSpPr>
            <a:spLocks noGrp="1"/>
          </p:cNvSpPr>
          <p:nvPr>
            <p:ph type="sldNum" sz="quarter" idx="12"/>
          </p:nvPr>
        </p:nvSpPr>
        <p:spPr/>
        <p:txBody>
          <a:bodyPr/>
          <a:lstStyle/>
          <a:p>
            <a:fld id="{04A7C484-7E24-447E-8CB0-5149A4D34DEF}" type="slidenum">
              <a:rPr lang="en-US" altLang="en-US" smtClean="0"/>
              <a:pPr/>
              <a:t>40</a:t>
            </a:fld>
            <a:endParaRPr lang="en-US" altLang="en-US"/>
          </a:p>
        </p:txBody>
      </p:sp>
      <p:sp>
        <p:nvSpPr>
          <p:cNvPr id="31" name="Rectangle 30"/>
          <p:cNvSpPr/>
          <p:nvPr/>
        </p:nvSpPr>
        <p:spPr>
          <a:xfrm>
            <a:off x="57048" y="66004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4567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913F-CFE2-4433-BF30-BB347B0097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ABCD9C-9850-47DF-9380-A46EFA427755}"/>
              </a:ext>
            </a:extLst>
          </p:cNvPr>
          <p:cNvSpPr>
            <a:spLocks noGrp="1"/>
          </p:cNvSpPr>
          <p:nvPr>
            <p:ph idx="1"/>
          </p:nvPr>
        </p:nvSpPr>
        <p:spPr/>
        <p:txBody>
          <a:bodyPr/>
          <a:lstStyle/>
          <a:p>
            <a:endParaRPr lang="en-US" dirty="0"/>
          </a:p>
          <a:p>
            <a:endParaRPr lang="en-US" dirty="0"/>
          </a:p>
          <a:p>
            <a:r>
              <a:rPr lang="en-US" dirty="0"/>
              <a:t>We talked about the hardware side of things, for caches</a:t>
            </a:r>
          </a:p>
          <a:p>
            <a:endParaRPr lang="en-US" dirty="0"/>
          </a:p>
          <a:p>
            <a:endParaRPr lang="en-US" dirty="0"/>
          </a:p>
          <a:p>
            <a:r>
              <a:rPr lang="en-US" dirty="0"/>
              <a:t>Let’s talk about the software side of things, to see how caches come into play</a:t>
            </a:r>
          </a:p>
        </p:txBody>
      </p:sp>
      <p:sp>
        <p:nvSpPr>
          <p:cNvPr id="4" name="Slide Number Placeholder 3">
            <a:extLst>
              <a:ext uri="{FF2B5EF4-FFF2-40B4-BE49-F238E27FC236}">
                <a16:creationId xmlns:a16="http://schemas.microsoft.com/office/drawing/2014/main" id="{E2CE9F6E-F0EB-4883-BD01-C413BD79F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513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Why Caches Work: the “Principle of Locality”</a:t>
            </a:r>
          </a:p>
        </p:txBody>
      </p:sp>
      <p:sp>
        <p:nvSpPr>
          <p:cNvPr id="3" name="Content Placeholder 2"/>
          <p:cNvSpPr>
            <a:spLocks noGrp="1"/>
          </p:cNvSpPr>
          <p:nvPr>
            <p:ph idx="1"/>
          </p:nvPr>
        </p:nvSpPr>
        <p:spPr/>
        <p:txBody>
          <a:bodyPr/>
          <a:lstStyle/>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0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C00000"/>
                </a:solidFill>
              </a:rPr>
              <a:t>Principle of Locality: </a:t>
            </a:r>
            <a:r>
              <a:rPr lang="en-GB" sz="2000" dirty="0"/>
              <a:t>Programs tend to use data and instructions with addresses near or equal to those they have used recently</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Temporal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“Recently referenced items are likely </a:t>
            </a:r>
            <a:br>
              <a:rPr lang="en-GB" sz="1800" dirty="0"/>
            </a:br>
            <a:r>
              <a:rPr lang="en-GB" sz="1800" dirty="0"/>
              <a:t>to be referenced again in the near future”</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600" dirty="0">
              <a:solidFill>
                <a:srgbClr val="C00000"/>
              </a:solidFill>
            </a:endParaRPr>
          </a:p>
          <a:p>
            <a:pPr>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2000" dirty="0">
                <a:solidFill>
                  <a:srgbClr val="00B050"/>
                </a:solidFill>
              </a:rPr>
              <a:t>Spatial locality:  </a:t>
            </a:r>
          </a:p>
          <a:p>
            <a:pPr lvl="1">
              <a:tabLst>
                <a:tab pos="384175" algn="l"/>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sz="1800" dirty="0"/>
              <a:t>“Items with nearby addresses tend </a:t>
            </a:r>
            <a:br>
              <a:rPr lang="en-GB" sz="1800" dirty="0"/>
            </a:br>
            <a:r>
              <a:rPr lang="en-GB" sz="1800" dirty="0"/>
              <a:t>to come into use together”</a:t>
            </a:r>
          </a:p>
        </p:txBody>
      </p:sp>
      <p:sp>
        <p:nvSpPr>
          <p:cNvPr id="14" name="Slide Number Placeholder 13"/>
          <p:cNvSpPr>
            <a:spLocks noGrp="1"/>
          </p:cNvSpPr>
          <p:nvPr>
            <p:ph type="sldNum" sz="quarter" idx="12"/>
          </p:nvPr>
        </p:nvSpPr>
        <p:spPr/>
        <p:txBody>
          <a:bodyPr/>
          <a:lstStyle/>
          <a:p>
            <a:fld id="{04A7C484-7E24-447E-8CB0-5149A4D34DEF}" type="slidenum">
              <a:rPr lang="en-US" altLang="en-US" smtClean="0"/>
              <a:pPr/>
              <a:t>42</a:t>
            </a:fld>
            <a:endParaRPr lang="en-US" altLang="en-US"/>
          </a:p>
        </p:txBody>
      </p:sp>
      <p:grpSp>
        <p:nvGrpSpPr>
          <p:cNvPr id="12" name="Group 11"/>
          <p:cNvGrpSpPr/>
          <p:nvPr/>
        </p:nvGrpSpPr>
        <p:grpSpPr>
          <a:xfrm>
            <a:off x="7696200" y="2971801"/>
            <a:ext cx="1905000" cy="814589"/>
            <a:chOff x="6096000" y="2614411"/>
            <a:chExt cx="1905000" cy="814589"/>
          </a:xfrm>
        </p:grpSpPr>
        <p:sp>
          <p:nvSpPr>
            <p:cNvPr id="4" name="Rectangle 3"/>
            <p:cNvSpPr/>
            <p:nvPr/>
          </p:nvSpPr>
          <p:spPr bwMode="auto">
            <a:xfrm>
              <a:off x="6096000" y="312420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6489700" y="312420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6" name="Freeform 5"/>
            <p:cNvSpPr/>
            <p:nvPr/>
          </p:nvSpPr>
          <p:spPr bwMode="auto">
            <a:xfrm>
              <a:off x="6319056" y="2614411"/>
              <a:ext cx="627844" cy="433589"/>
            </a:xfrm>
            <a:custGeom>
              <a:avLst/>
              <a:gdLst>
                <a:gd name="connsiteX0" fmla="*/ 290847 w 627844"/>
                <a:gd name="connsiteY0" fmla="*/ 433589 h 433589"/>
                <a:gd name="connsiteX1" fmla="*/ 46149 w 627844"/>
                <a:gd name="connsiteY1" fmla="*/ 72980 h 433589"/>
                <a:gd name="connsiteX2" fmla="*/ 567743 w 627844"/>
                <a:gd name="connsiteY2" fmla="*/ 60101 h 433589"/>
                <a:gd name="connsiteX3" fmla="*/ 406757 w 627844"/>
                <a:gd name="connsiteY3" fmla="*/ 433589 h 433589"/>
              </a:gdLst>
              <a:ahLst/>
              <a:cxnLst>
                <a:cxn ang="0">
                  <a:pos x="connsiteX0" y="connsiteY0"/>
                </a:cxn>
                <a:cxn ang="0">
                  <a:pos x="connsiteX1" y="connsiteY1"/>
                </a:cxn>
                <a:cxn ang="0">
                  <a:pos x="connsiteX2" y="connsiteY2"/>
                </a:cxn>
                <a:cxn ang="0">
                  <a:pos x="connsiteX3" y="connsiteY3"/>
                </a:cxn>
              </a:cxnLst>
              <a:rect l="l" t="t" r="r" b="b"/>
              <a:pathLst>
                <a:path w="627844" h="433589">
                  <a:moveTo>
                    <a:pt x="290847" y="433589"/>
                  </a:moveTo>
                  <a:cubicBezTo>
                    <a:pt x="145423" y="284408"/>
                    <a:pt x="0" y="135228"/>
                    <a:pt x="46149" y="72980"/>
                  </a:cubicBezTo>
                  <a:cubicBezTo>
                    <a:pt x="92298" y="10732"/>
                    <a:pt x="507642" y="0"/>
                    <a:pt x="567743" y="60101"/>
                  </a:cubicBezTo>
                  <a:cubicBezTo>
                    <a:pt x="627844" y="120202"/>
                    <a:pt x="517300" y="276895"/>
                    <a:pt x="406757" y="433589"/>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grpSp>
        <p:nvGrpSpPr>
          <p:cNvPr id="9" name="Group 8"/>
          <p:cNvGrpSpPr/>
          <p:nvPr/>
        </p:nvGrpSpPr>
        <p:grpSpPr>
          <a:xfrm>
            <a:off x="7696200" y="4572001"/>
            <a:ext cx="1905000" cy="735169"/>
            <a:chOff x="6102261" y="4186571"/>
            <a:chExt cx="1905000" cy="735169"/>
          </a:xfrm>
        </p:grpSpPr>
        <p:sp>
          <p:nvSpPr>
            <p:cNvPr id="7" name="Rectangle 6"/>
            <p:cNvSpPr/>
            <p:nvPr/>
          </p:nvSpPr>
          <p:spPr bwMode="auto">
            <a:xfrm>
              <a:off x="6102261" y="4616940"/>
              <a:ext cx="1905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8" name="Rectangle 7"/>
            <p:cNvSpPr/>
            <p:nvPr/>
          </p:nvSpPr>
          <p:spPr bwMode="auto">
            <a:xfrm>
              <a:off x="6495961"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0" name="Rectangle 9"/>
            <p:cNvSpPr/>
            <p:nvPr/>
          </p:nvSpPr>
          <p:spPr bwMode="auto">
            <a:xfrm>
              <a:off x="6870700" y="4616940"/>
              <a:ext cx="381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11" name="Freeform 10"/>
            <p:cNvSpPr/>
            <p:nvPr/>
          </p:nvSpPr>
          <p:spPr bwMode="auto">
            <a:xfrm>
              <a:off x="6416720" y="4186571"/>
              <a:ext cx="841420" cy="359535"/>
            </a:xfrm>
            <a:custGeom>
              <a:avLst/>
              <a:gdLst>
                <a:gd name="connsiteX0" fmla="*/ 200695 w 841420"/>
                <a:gd name="connsiteY0" fmla="*/ 353095 h 359535"/>
                <a:gd name="connsiteX1" fmla="*/ 91225 w 841420"/>
                <a:gd name="connsiteY1" fmla="*/ 56881 h 359535"/>
                <a:gd name="connsiteX2" fmla="*/ 748048 w 841420"/>
                <a:gd name="connsiteY2" fmla="*/ 50442 h 359535"/>
                <a:gd name="connsiteX3" fmla="*/ 651456 w 841420"/>
                <a:gd name="connsiteY3" fmla="*/ 359535 h 359535"/>
              </a:gdLst>
              <a:ahLst/>
              <a:cxnLst>
                <a:cxn ang="0">
                  <a:pos x="connsiteX0" y="connsiteY0"/>
                </a:cxn>
                <a:cxn ang="0">
                  <a:pos x="connsiteX1" y="connsiteY1"/>
                </a:cxn>
                <a:cxn ang="0">
                  <a:pos x="connsiteX2" y="connsiteY2"/>
                </a:cxn>
                <a:cxn ang="0">
                  <a:pos x="connsiteX3" y="connsiteY3"/>
                </a:cxn>
              </a:cxnLst>
              <a:rect l="l" t="t" r="r" b="b"/>
              <a:pathLst>
                <a:path w="841420" h="359535">
                  <a:moveTo>
                    <a:pt x="200695" y="353095"/>
                  </a:moveTo>
                  <a:cubicBezTo>
                    <a:pt x="100347" y="230209"/>
                    <a:pt x="0" y="107323"/>
                    <a:pt x="91225" y="56881"/>
                  </a:cubicBezTo>
                  <a:cubicBezTo>
                    <a:pt x="182450" y="6439"/>
                    <a:pt x="654676" y="0"/>
                    <a:pt x="748048" y="50442"/>
                  </a:cubicBezTo>
                  <a:cubicBezTo>
                    <a:pt x="841420" y="100884"/>
                    <a:pt x="746438" y="230209"/>
                    <a:pt x="651456" y="359535"/>
                  </a:cubicBezTo>
                </a:path>
              </a:pathLst>
            </a:custGeom>
            <a:noFill/>
            <a:ln w="25400" cap="flat" cmpd="sng" algn="ctr">
              <a:solidFill>
                <a:schemeClr val="tx1"/>
              </a:solidFill>
              <a:prstDash val="solid"/>
              <a:round/>
              <a:headEnd type="none" w="med" len="med"/>
              <a:tailEnd type="arrow"/>
            </a:ln>
            <a:effectLst/>
          </p:spPr>
          <p:txBody>
            <a:bodyPr rtlCol="0" anchor="ctr"/>
            <a:lstStyle/>
            <a:p>
              <a:pPr algn="ctr"/>
              <a:endParaRPr lang="en-US"/>
            </a:p>
          </p:txBody>
        </p:sp>
      </p:grpSp>
      <p:sp>
        <p:nvSpPr>
          <p:cNvPr id="13" name="Rectangle 12"/>
          <p:cNvSpPr/>
          <p:nvPr/>
        </p:nvSpPr>
        <p:spPr>
          <a:xfrm>
            <a:off x="101057"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98210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742934-A85D-43C5-802A-5827628807B1}"/>
              </a:ext>
            </a:extLst>
          </p:cNvPr>
          <p:cNvSpPr>
            <a:spLocks noGrp="1"/>
          </p:cNvSpPr>
          <p:nvPr>
            <p:ph type="title"/>
          </p:nvPr>
        </p:nvSpPr>
        <p:spPr/>
        <p:txBody>
          <a:bodyPr/>
          <a:lstStyle/>
          <a:p>
            <a:r>
              <a:rPr lang="en-US" dirty="0"/>
              <a:t>Typical hit rates, actual numbers vary based on application</a:t>
            </a:r>
          </a:p>
        </p:txBody>
      </p:sp>
      <p:sp>
        <p:nvSpPr>
          <p:cNvPr id="4" name="Slide Number Placeholder 3">
            <a:extLst>
              <a:ext uri="{FF2B5EF4-FFF2-40B4-BE49-F238E27FC236}">
                <a16:creationId xmlns:a16="http://schemas.microsoft.com/office/drawing/2014/main" id="{144B0F78-7314-450C-9CA5-2DA3788CC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758255C9-36C3-40D0-949F-68FBB155531D}"/>
                  </a:ext>
                </a:extLst>
              </p:cNvPr>
              <p:cNvSpPr>
                <a:spLocks noGrp="1"/>
              </p:cNvSpPr>
              <p:nvPr>
                <p:ph type="body" sz="quarter" idx="13"/>
              </p:nvPr>
            </p:nvSpPr>
            <p:spPr/>
            <p:txBody>
              <a:bodyPr/>
              <a:lstStyle/>
              <a:p>
                <a:r>
                  <a:rPr lang="en-US" dirty="0"/>
                  <a:t>[https://www.extremetech.com/extreme/188776-how-l1-and-l2-cpu-caches-work-and-why-theyre-an-essential-part-of-modern-chips]</a:t>
                </a:r>
                <a14:m>
                  <m:oMath xmlns:m="http://schemas.openxmlformats.org/officeDocument/2006/math">
                    <m:r>
                      <a:rPr lang="en-US" b="0" i="1" smtClean="0">
                        <a:latin typeface="Cambria Math" panose="02040503050406030204" pitchFamily="18" charset="0"/>
                      </a:rPr>
                      <m:t>→</m:t>
                    </m:r>
                  </m:oMath>
                </a14:m>
                <a:endParaRPr lang="en-US" dirty="0"/>
              </a:p>
            </p:txBody>
          </p:sp>
        </mc:Choice>
        <mc:Fallback>
          <p:sp>
            <p:nvSpPr>
              <p:cNvPr id="9" name="Text Placeholder 8">
                <a:extLst>
                  <a:ext uri="{FF2B5EF4-FFF2-40B4-BE49-F238E27FC236}">
                    <a16:creationId xmlns:a16="http://schemas.microsoft.com/office/drawing/2014/main" id="{758255C9-36C3-40D0-949F-68FBB155531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b="-26471"/>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D6D7B327-C64F-49D2-BE6B-AE5B62868333}"/>
              </a:ext>
            </a:extLst>
          </p:cNvPr>
          <p:cNvSpPr>
            <a:spLocks noGrp="1"/>
          </p:cNvSpPr>
          <p:nvPr>
            <p:ph sz="half" idx="4294967295"/>
          </p:nvPr>
        </p:nvSpPr>
        <p:spPr>
          <a:xfrm>
            <a:off x="0" y="1789113"/>
            <a:ext cx="5630863" cy="4529137"/>
          </a:xfrm>
        </p:spPr>
        <p:txBody>
          <a:bodyPr/>
          <a:lstStyle/>
          <a:p>
            <a:r>
              <a:rPr lang="en-US" dirty="0"/>
              <a:t>Instruction cache hit rate</a:t>
            </a:r>
          </a:p>
        </p:txBody>
      </p:sp>
      <p:pic>
        <p:nvPicPr>
          <p:cNvPr id="6" name="Picture 5">
            <a:extLst>
              <a:ext uri="{FF2B5EF4-FFF2-40B4-BE49-F238E27FC236}">
                <a16:creationId xmlns:a16="http://schemas.microsoft.com/office/drawing/2014/main" id="{87CB9EA0-C627-498B-AFB5-373677BAD628}"/>
              </a:ext>
            </a:extLst>
          </p:cNvPr>
          <p:cNvPicPr>
            <a:picLocks noChangeAspect="1"/>
          </p:cNvPicPr>
          <p:nvPr/>
        </p:nvPicPr>
        <p:blipFill>
          <a:blip r:embed="rId3"/>
          <a:stretch>
            <a:fillRect/>
          </a:stretch>
        </p:blipFill>
        <p:spPr>
          <a:xfrm>
            <a:off x="3357562" y="2340745"/>
            <a:ext cx="5476875" cy="3810000"/>
          </a:xfrm>
          <a:prstGeom prst="rect">
            <a:avLst/>
          </a:prstGeom>
        </p:spPr>
      </p:pic>
    </p:spTree>
    <p:extLst>
      <p:ext uri="{BB962C8B-B14F-4D97-AF65-F5344CB8AC3E}">
        <p14:creationId xmlns:p14="http://schemas.microsoft.com/office/powerpoint/2010/main" val="218337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and Temporal Locality</a:t>
            </a:r>
          </a:p>
        </p:txBody>
      </p:sp>
      <p:sp>
        <p:nvSpPr>
          <p:cNvPr id="3" name="Content Placeholder 2"/>
          <p:cNvSpPr>
            <a:spLocks noGrp="1"/>
          </p:cNvSpPr>
          <p:nvPr>
            <p:ph idx="1"/>
          </p:nvPr>
        </p:nvSpPr>
        <p:spPr/>
        <p:txBody>
          <a:bodyPr/>
          <a:lstStyle/>
          <a:p>
            <a:endParaRPr lang="en-US" sz="2000" i="1" dirty="0"/>
          </a:p>
          <a:p>
            <a:endParaRPr lang="en-US" sz="2000" i="1" dirty="0"/>
          </a:p>
          <a:p>
            <a:r>
              <a:rPr lang="en-US" sz="2000" i="1" dirty="0"/>
              <a:t>Temporal Locality</a:t>
            </a:r>
            <a:r>
              <a:rPr lang="en-US" sz="2000" dirty="0"/>
              <a:t> for memory access by a program</a:t>
            </a:r>
          </a:p>
          <a:p>
            <a:pPr lvl="1"/>
            <a:r>
              <a:rPr lang="en-US" sz="1800" dirty="0"/>
              <a:t>Idea: If you access a variable at some time, then you’ll probably keep accessing the same variable for a while</a:t>
            </a:r>
          </a:p>
          <a:p>
            <a:pPr lvl="2"/>
            <a:r>
              <a:rPr lang="en-US" sz="1600" dirty="0"/>
              <a:t>Example: a </a:t>
            </a:r>
            <a:r>
              <a:rPr lang="en-US" sz="1600" dirty="0">
                <a:latin typeface="Consolas" pitchFamily="49" charset="0"/>
                <a:cs typeface="Consolas" pitchFamily="49" charset="0"/>
              </a:rPr>
              <a:t>for</a:t>
            </a:r>
            <a:r>
              <a:rPr lang="en-US" sz="1600" dirty="0"/>
              <a:t> loop with some variables inside the loop </a:t>
            </a:r>
            <a:r>
              <a:rPr lang="en-US" sz="1600" dirty="0">
                <a:latin typeface="cmsy10"/>
                <a:sym typeface="Symbol" panose="05050102010706020507" pitchFamily="18" charset="2"/>
              </a:rPr>
              <a:t></a:t>
            </a:r>
            <a:r>
              <a:rPr lang="en-US" sz="1600" dirty="0"/>
              <a:t> you keep accessing those variables as long as you loop</a:t>
            </a:r>
          </a:p>
          <a:p>
            <a:pPr lvl="1"/>
            <a:endParaRPr lang="en-US" sz="1800" dirty="0"/>
          </a:p>
          <a:p>
            <a:endParaRPr lang="en-US" sz="2000" i="1" dirty="0"/>
          </a:p>
          <a:p>
            <a:r>
              <a:rPr lang="en-US" sz="2000" i="1" dirty="0"/>
              <a:t>Spatial Locality</a:t>
            </a:r>
            <a:r>
              <a:rPr lang="en-US" sz="2000" dirty="0"/>
              <a:t> for memory access by a program</a:t>
            </a:r>
          </a:p>
          <a:p>
            <a:pPr lvl="1"/>
            <a:r>
              <a:rPr lang="en-US" sz="1800" dirty="0"/>
              <a:t>A memory access pattern characterized by bursts of repeated requests for data that is physically located within the same memory region</a:t>
            </a:r>
          </a:p>
          <a:p>
            <a:pPr lvl="1"/>
            <a:r>
              <a:rPr lang="en-US" sz="1800" dirty="0"/>
              <a:t>“Bursts” because these accesses should happen in a sufficiently short interval of time (lest the cache line gets evicted)</a:t>
            </a:r>
          </a:p>
          <a:p>
            <a:pPr lvl="1"/>
            <a:endParaRPr lang="en-US" sz="1800" dirty="0"/>
          </a:p>
          <a:p>
            <a:pPr lvl="1"/>
            <a:endParaRPr lang="en-US" sz="18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44</a:t>
            </a:fld>
            <a:endParaRPr lang="en-US" altLang="en-US"/>
          </a:p>
        </p:txBody>
      </p:sp>
    </p:spTree>
    <p:extLst>
      <p:ext uri="{BB962C8B-B14F-4D97-AF65-F5344CB8AC3E}">
        <p14:creationId xmlns:p14="http://schemas.microsoft.com/office/powerpoint/2010/main" val="47056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regarding concept of “locality”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endParaRPr lang="en-US" sz="2000" dirty="0"/>
              </a:p>
              <a:p>
                <a:endParaRPr lang="en-US" sz="2000" dirty="0"/>
              </a:p>
              <a:p>
                <a:endParaRPr lang="en-US" sz="2000" dirty="0"/>
              </a:p>
              <a:p>
                <a:endParaRPr lang="en-US" sz="2000" dirty="0"/>
              </a:p>
              <a:p>
                <a:r>
                  <a:rPr lang="en-US" sz="2000" dirty="0"/>
                  <a:t>Data references</a:t>
                </a:r>
              </a:p>
              <a:p>
                <a:pPr lvl="1"/>
                <a:r>
                  <a:rPr lang="en-US" sz="1800" dirty="0"/>
                  <a:t>Array </a:t>
                </a:r>
                <a:r>
                  <a:rPr lang="en-US" sz="1800" dirty="0" err="1">
                    <a:solidFill>
                      <a:srgbClr val="0070C0"/>
                    </a:solidFill>
                    <a:latin typeface="Consolas" panose="020B0609020204030204" pitchFamily="49" charset="0"/>
                  </a:rPr>
                  <a:t>abc</a:t>
                </a:r>
                <a:r>
                  <a:rPr lang="en-US" sz="1800" dirty="0"/>
                  <a:t> elements accessed in succession (stride-1 reference pattern)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Variable </a:t>
                </a:r>
                <a:r>
                  <a:rPr lang="en-US" sz="1800" dirty="0">
                    <a:solidFill>
                      <a:srgbClr val="0070C0"/>
                    </a:solidFill>
                    <a:latin typeface="Consolas" panose="020B0609020204030204" pitchFamily="49" charset="0"/>
                    <a:cs typeface="Courier New" panose="02070309020205020404" pitchFamily="49" charset="0"/>
                  </a:rPr>
                  <a:t>sum</a:t>
                </a:r>
                <a:r>
                  <a:rPr lang="en-US" sz="1800" dirty="0"/>
                  <a:t> referenced at each iteration </a:t>
                </a:r>
                <a14:m>
                  <m:oMath xmlns:m="http://schemas.openxmlformats.org/officeDocument/2006/math">
                    <m:r>
                      <a:rPr lang="en-US" sz="1800" b="0" i="1" smtClean="0">
                        <a:latin typeface="Cambria Math" panose="02040503050406030204" pitchFamily="18" charset="0"/>
                      </a:rPr>
                      <m:t>→</m:t>
                    </m:r>
                  </m:oMath>
                </a14:m>
                <a:r>
                  <a:rPr lang="en-US" sz="1800" dirty="0"/>
                  <a:t> </a:t>
                </a:r>
                <a:r>
                  <a:rPr lang="en-US" sz="1800" dirty="0">
                    <a:solidFill>
                      <a:srgbClr val="C00000"/>
                    </a:solidFill>
                  </a:rPr>
                  <a:t>temporal locality</a:t>
                </a:r>
              </a:p>
              <a:p>
                <a:pPr marL="457200" lvl="1" indent="0">
                  <a:buNone/>
                </a:pPr>
                <a:endParaRPr lang="en-US" sz="1800" dirty="0"/>
              </a:p>
              <a:p>
                <a:endParaRPr lang="en-US" sz="2200" dirty="0"/>
              </a:p>
              <a:p>
                <a:endParaRPr lang="en-US" sz="2200" dirty="0"/>
              </a:p>
              <a:p>
                <a:r>
                  <a:rPr lang="en-US" sz="2000" dirty="0"/>
                  <a:t>Instruction references</a:t>
                </a:r>
              </a:p>
              <a:p>
                <a:pPr lvl="1"/>
                <a:r>
                  <a:rPr lang="en-US" sz="1800" dirty="0"/>
                  <a:t>Reference instructions in sequence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latin typeface="Calibri" pitchFamily="34" charset="0"/>
                  </a:rPr>
                  <a:t>spatial locality</a:t>
                </a:r>
                <a:endParaRPr lang="en-US" sz="1800" dirty="0"/>
              </a:p>
              <a:p>
                <a:pPr lvl="2"/>
                <a:endParaRPr lang="en-US" sz="1500" dirty="0"/>
              </a:p>
              <a:p>
                <a:pPr lvl="1"/>
                <a:r>
                  <a:rPr lang="en-US" sz="1800" dirty="0"/>
                  <a:t>Cycle through loop repeatedly </a:t>
                </a:r>
                <a14:m>
                  <m:oMath xmlns:m="http://schemas.openxmlformats.org/officeDocument/2006/math">
                    <m:r>
                      <a:rPr lang="en-US" sz="1800" i="1">
                        <a:latin typeface="Cambria Math" panose="02040503050406030204" pitchFamily="18" charset="0"/>
                      </a:rPr>
                      <m:t>→</m:t>
                    </m:r>
                  </m:oMath>
                </a14:m>
                <a:r>
                  <a:rPr lang="en-US" sz="1800" dirty="0"/>
                  <a:t> </a:t>
                </a:r>
                <a:r>
                  <a:rPr lang="en-US" sz="1800" dirty="0">
                    <a:solidFill>
                      <a:srgbClr val="C00000"/>
                    </a:solidFill>
                  </a:rPr>
                  <a:t>temporal locality</a:t>
                </a: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57"/>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45</a:t>
            </a:fld>
            <a:endParaRPr lang="en-US" altLang="en-US"/>
          </a:p>
        </p:txBody>
      </p:sp>
      <p:sp>
        <p:nvSpPr>
          <p:cNvPr id="6" name="Rectangle 4"/>
          <p:cNvSpPr>
            <a:spLocks noChangeArrowheads="1"/>
          </p:cNvSpPr>
          <p:nvPr/>
        </p:nvSpPr>
        <p:spPr bwMode="auto">
          <a:xfrm>
            <a:off x="4254045" y="1227122"/>
            <a:ext cx="3219972" cy="1320874"/>
          </a:xfrm>
          <a:prstGeom prst="rect">
            <a:avLst/>
          </a:prstGeom>
          <a:solidFill>
            <a:schemeClr val="bg1">
              <a:lumMod val="95000"/>
            </a:schemeClr>
          </a:solidFill>
          <a:ln w="12700" cmpd="sng">
            <a:noFill/>
            <a:miter lim="800000"/>
            <a:headEnd/>
            <a:tailEnd/>
          </a:ln>
          <a:effectLst/>
        </p:spPr>
        <p:txBody>
          <a:bodyPr wrap="square" lIns="90487" tIns="44450" rIns="90487" bIns="44450">
            <a:prstTxWarp prst="textNoShape">
              <a:avLst/>
            </a:prstTxWarp>
            <a:spAutoFit/>
          </a:bodyPr>
          <a:lstStyle/>
          <a:p>
            <a:r>
              <a:rPr lang="en-US" sz="1600" dirty="0">
                <a:solidFill>
                  <a:srgbClr val="008000"/>
                </a:solidFill>
                <a:latin typeface="Consolas" panose="020B0609020204030204" pitchFamily="49" charset="0"/>
              </a:rPr>
              <a:t>// some simple code snippet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sum = 0;</a:t>
            </a:r>
          </a:p>
          <a:p>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(i = 0; i &lt; n; i++)</a:t>
            </a:r>
          </a:p>
          <a:p>
            <a:r>
              <a:rPr lang="en-US" sz="1600" dirty="0">
                <a:solidFill>
                  <a:srgbClr val="000000"/>
                </a:solidFill>
                <a:latin typeface="Consolas" panose="020B0609020204030204" pitchFamily="49" charset="0"/>
              </a:rPr>
              <a:t>    sum += </a:t>
            </a:r>
            <a:r>
              <a:rPr lang="en-US" sz="1600" dirty="0" err="1">
                <a:solidFill>
                  <a:srgbClr val="000000"/>
                </a:solidFill>
                <a:latin typeface="Consolas" panose="020B0609020204030204" pitchFamily="49" charset="0"/>
              </a:rPr>
              <a:t>abc</a:t>
            </a:r>
            <a:r>
              <a:rPr lang="en-US" sz="1600" dirty="0">
                <a:solidFill>
                  <a:srgbClr val="000000"/>
                </a:solidFill>
                <a:latin typeface="Consolas" panose="020B0609020204030204" pitchFamily="49" charset="0"/>
              </a:rPr>
              <a:t>[i];</a:t>
            </a:r>
          </a:p>
          <a:p>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p:txBody>
      </p:sp>
      <p:sp>
        <p:nvSpPr>
          <p:cNvPr id="9" name="Rectangle 8"/>
          <p:cNvSpPr/>
          <p:nvPr/>
        </p:nvSpPr>
        <p:spPr>
          <a:xfrm>
            <a:off x="101056" y="6575370"/>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2205121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Adding the Entries in a 2D Matrix</a:t>
            </a:r>
          </a:p>
        </p:txBody>
      </p:sp>
      <p:sp>
        <p:nvSpPr>
          <p:cNvPr id="3" name="Content Placeholder 2"/>
          <p:cNvSpPr>
            <a:spLocks noGrp="1"/>
          </p:cNvSpPr>
          <p:nvPr>
            <p:ph idx="1"/>
          </p:nvPr>
        </p:nvSpPr>
        <p:spPr>
          <a:xfrm>
            <a:off x="147344" y="1510461"/>
            <a:ext cx="11960872" cy="4933050"/>
          </a:xfrm>
        </p:spPr>
        <p:txBody>
          <a:bodyPr>
            <a:normAutofit/>
          </a:bodyPr>
          <a:lstStyle/>
          <a:p>
            <a:endParaRPr lang="en-US" dirty="0"/>
          </a:p>
          <a:p>
            <a:endParaRPr lang="en-US" dirty="0"/>
          </a:p>
          <a:p>
            <a:r>
              <a:rPr lang="en-US" dirty="0"/>
              <a:t>Example used over several slides to show how “locality” and caches impact performance</a:t>
            </a:r>
          </a:p>
          <a:p>
            <a:endParaRPr lang="en-US" dirty="0"/>
          </a:p>
          <a:p>
            <a:endParaRPr lang="en-US" dirty="0"/>
          </a:p>
          <a:p>
            <a:r>
              <a:rPr lang="en-US" dirty="0"/>
              <a:t>Very related to your second assignment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46</a:t>
            </a:fld>
            <a:endParaRPr lang="en-US" altLang="en-US"/>
          </a:p>
        </p:txBody>
      </p:sp>
    </p:spTree>
    <p:extLst>
      <p:ext uri="{BB962C8B-B14F-4D97-AF65-F5344CB8AC3E}">
        <p14:creationId xmlns:p14="http://schemas.microsoft.com/office/powerpoint/2010/main" val="78869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[motivation]: Adding the Entries in a 2D Matrix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7344" y="1510461"/>
                <a:ext cx="11960872" cy="4933050"/>
              </a:xfrm>
            </p:spPr>
            <p:txBody>
              <a:bodyPr>
                <a:normAutofit lnSpcReduction="10000"/>
              </a:bodyPr>
              <a:lstStyle/>
              <a:p>
                <a:r>
                  <a:rPr lang="en-US" dirty="0"/>
                  <a:t>Two equivalent ways to add the entries in a matrix</a:t>
                </a:r>
              </a:p>
              <a:p>
                <a:endParaRPr lang="en-US" dirty="0"/>
              </a:p>
              <a:p>
                <a:endParaRPr lang="en-US" dirty="0"/>
              </a:p>
              <a:p>
                <a:endParaRPr lang="en-US" dirty="0"/>
              </a:p>
              <a:p>
                <a:r>
                  <a:rPr lang="en-US" dirty="0"/>
                  <a:t>Row-wise:</a:t>
                </a:r>
              </a:p>
              <a:p>
                <a:pPr marL="0" indent="0">
                  <a:buNone/>
                </a:pPr>
                <a:r>
                  <a:rPr lang="en-US" dirty="0"/>
                  <a:t> 		</a:t>
                </a:r>
                <a14:m>
                  <m:oMath xmlns:m="http://schemas.openxmlformats.org/officeDocument/2006/math">
                    <m:r>
                      <a:rPr lang="en-US" i="1">
                        <a:latin typeface="Cambria Math" panose="02040503050406030204" pitchFamily="18" charset="0"/>
                      </a:rPr>
                      <m:t>𝑠𝑢𝑚𝐸𝑙𝑒𝑚𝑒𝑛𝑡𝑠</m:t>
                    </m:r>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2 −3+0</m:t>
                        </m:r>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−1+1+7</m:t>
                    </m:r>
                    <m:r>
                      <a:rPr lang="en-US" b="0" i="1" smtClean="0">
                        <a:latin typeface="Cambria Math" panose="02040503050406030204" pitchFamily="18" charset="0"/>
                      </a:rPr>
                      <m:t>−1)</m:t>
                    </m:r>
                    <m:r>
                      <a:rPr lang="en-US" i="1">
                        <a:latin typeface="Cambria Math" panose="02040503050406030204" pitchFamily="18" charset="0"/>
                      </a:rPr>
                      <m:t>=6</m:t>
                    </m:r>
                  </m:oMath>
                </a14:m>
                <a:endParaRPr lang="en-US" dirty="0"/>
              </a:p>
              <a:p>
                <a:endParaRPr lang="en-US" dirty="0"/>
              </a:p>
              <a:p>
                <a:r>
                  <a:rPr lang="en-US" dirty="0"/>
                  <a:t>Column-wise:</a:t>
                </a:r>
              </a:p>
              <a:p>
                <a:pPr marL="0" indent="0">
                  <a:buNone/>
                </a:pPr>
                <a:r>
                  <a:rPr lang="en-US" dirty="0"/>
                  <a:t> 		</a:t>
                </a:r>
                <a14:m>
                  <m:oMath xmlns:m="http://schemas.openxmlformats.org/officeDocument/2006/math">
                    <m:r>
                      <a:rPr lang="en-US" i="1">
                        <a:latin typeface="Cambria Math" panose="02040503050406030204" pitchFamily="18" charset="0"/>
                      </a:rPr>
                      <m:t>𝑠𝑢𝑚𝐸𝑙𝑒𝑚𝑒𝑛𝑡𝑠</m:t>
                    </m:r>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2 −1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−3+1</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0+7</m:t>
                        </m:r>
                      </m:e>
                    </m:d>
                    <m:r>
                      <a:rPr lang="en-US" i="1">
                        <a:latin typeface="Cambria Math" panose="02040503050406030204" pitchFamily="18" charset="0"/>
                      </a:rPr>
                      <m:t>+(</m:t>
                    </m:r>
                    <m:r>
                      <a:rPr lang="en-US" b="0" i="1" smtClean="0">
                        <a:latin typeface="Cambria Math" panose="02040503050406030204" pitchFamily="18" charset="0"/>
                      </a:rPr>
                      <m:t>1−1</m:t>
                    </m:r>
                    <m:r>
                      <a:rPr lang="en-US" i="1">
                        <a:latin typeface="Cambria Math" panose="02040503050406030204" pitchFamily="18" charset="0"/>
                      </a:rPr>
                      <m:t>)=6</m:t>
                    </m:r>
                  </m:oMath>
                </a14:m>
                <a:endParaRPr lang="en-US" dirty="0"/>
              </a:p>
              <a:p>
                <a:endParaRPr lang="en-US" dirty="0"/>
              </a:p>
              <a:p>
                <a:r>
                  <a:rPr lang="en-US" dirty="0"/>
                  <a:t>Example used over several slides to show how “locality” and caches impact performance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344" y="1510461"/>
                <a:ext cx="11960872" cy="4933050"/>
              </a:xfrm>
              <a:blipFill>
                <a:blip r:embed="rId3"/>
                <a:stretch>
                  <a:fillRect l="-663" t="-23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47</a:t>
            </a:fld>
            <a:endParaRPr lang="en-US" altLang="en-US"/>
          </a:p>
        </p:txBody>
      </p:sp>
      <p:grpSp>
        <p:nvGrpSpPr>
          <p:cNvPr id="7" name="Group 6"/>
          <p:cNvGrpSpPr/>
          <p:nvPr/>
        </p:nvGrpSpPr>
        <p:grpSpPr>
          <a:xfrm>
            <a:off x="6313487" y="3116729"/>
            <a:ext cx="1571095" cy="416634"/>
            <a:chOff x="6313487" y="3116729"/>
            <a:chExt cx="1571095" cy="416634"/>
          </a:xfrm>
        </p:grpSpPr>
        <p:sp>
          <p:nvSpPr>
            <p:cNvPr id="5" name="Left Brace 4"/>
            <p:cNvSpPr/>
            <p:nvPr/>
          </p:nvSpPr>
          <p:spPr>
            <a:xfrm rot="5400000">
              <a:off x="7051733" y="2700514"/>
              <a:ext cx="94603" cy="1571095"/>
            </a:xfrm>
            <a:prstGeom prst="leftBrace">
              <a:avLst>
                <a:gd name="adj1" fmla="val 376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6507091" y="3116729"/>
              <a:ext cx="1282595" cy="369332"/>
            </a:xfrm>
            <a:prstGeom prst="rect">
              <a:avLst/>
            </a:prstGeom>
          </p:spPr>
          <p:txBody>
            <a:bodyPr wrap="none">
              <a:spAutoFit/>
            </a:bodyPr>
            <a:lstStyle/>
            <a:p>
              <a:r>
                <a:rPr lang="en-US" dirty="0">
                  <a:solidFill>
                    <a:srgbClr val="0070C0"/>
                  </a:solidFill>
                </a:rPr>
                <a:t>Second row</a:t>
              </a:r>
            </a:p>
          </p:txBody>
        </p:sp>
      </p:grpSp>
      <p:grpSp>
        <p:nvGrpSpPr>
          <p:cNvPr id="10" name="Group 9"/>
          <p:cNvGrpSpPr/>
          <p:nvPr/>
        </p:nvGrpSpPr>
        <p:grpSpPr>
          <a:xfrm>
            <a:off x="4277254" y="3116729"/>
            <a:ext cx="1571095" cy="416634"/>
            <a:chOff x="6313487" y="3116729"/>
            <a:chExt cx="1571095" cy="416634"/>
          </a:xfrm>
        </p:grpSpPr>
        <p:sp>
          <p:nvSpPr>
            <p:cNvPr id="11" name="Left Brace 10"/>
            <p:cNvSpPr/>
            <p:nvPr/>
          </p:nvSpPr>
          <p:spPr>
            <a:xfrm rot="5400000">
              <a:off x="7051733" y="2700514"/>
              <a:ext cx="94603" cy="1571095"/>
            </a:xfrm>
            <a:prstGeom prst="leftBrace">
              <a:avLst>
                <a:gd name="adj1" fmla="val 37654"/>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6507091" y="3116729"/>
              <a:ext cx="999056" cy="369332"/>
            </a:xfrm>
            <a:prstGeom prst="rect">
              <a:avLst/>
            </a:prstGeom>
          </p:spPr>
          <p:txBody>
            <a:bodyPr wrap="none">
              <a:spAutoFit/>
            </a:bodyPr>
            <a:lstStyle/>
            <a:p>
              <a:r>
                <a:rPr lang="en-US" dirty="0">
                  <a:solidFill>
                    <a:srgbClr val="0070C0"/>
                  </a:solidFill>
                </a:rPr>
                <a:t>First row</a:t>
              </a:r>
            </a:p>
          </p:txBody>
        </p:sp>
      </p:grpSp>
      <p:grpSp>
        <p:nvGrpSpPr>
          <p:cNvPr id="13" name="Group 12"/>
          <p:cNvGrpSpPr/>
          <p:nvPr/>
        </p:nvGrpSpPr>
        <p:grpSpPr>
          <a:xfrm>
            <a:off x="4134863" y="4428892"/>
            <a:ext cx="1335174" cy="449686"/>
            <a:chOff x="6319263" y="3130613"/>
            <a:chExt cx="1335174" cy="449686"/>
          </a:xfrm>
        </p:grpSpPr>
        <p:sp>
          <p:nvSpPr>
            <p:cNvPr id="14" name="Left Brace 13"/>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5" name="Rectangle 14"/>
            <p:cNvSpPr/>
            <p:nvPr/>
          </p:nvSpPr>
          <p:spPr>
            <a:xfrm>
              <a:off x="6319263" y="3130613"/>
              <a:ext cx="1335174" cy="369332"/>
            </a:xfrm>
            <a:prstGeom prst="rect">
              <a:avLst/>
            </a:prstGeom>
          </p:spPr>
          <p:txBody>
            <a:bodyPr wrap="none">
              <a:spAutoFit/>
            </a:bodyPr>
            <a:lstStyle/>
            <a:p>
              <a:r>
                <a:rPr lang="en-US" dirty="0">
                  <a:solidFill>
                    <a:srgbClr val="00B050"/>
                  </a:solidFill>
                </a:rPr>
                <a:t>First column</a:t>
              </a:r>
            </a:p>
          </p:txBody>
        </p:sp>
      </p:grpSp>
      <p:grpSp>
        <p:nvGrpSpPr>
          <p:cNvPr id="19" name="Group 18"/>
          <p:cNvGrpSpPr/>
          <p:nvPr/>
        </p:nvGrpSpPr>
        <p:grpSpPr>
          <a:xfrm>
            <a:off x="5529675" y="4426443"/>
            <a:ext cx="1618713" cy="454585"/>
            <a:chOff x="6203038" y="3125714"/>
            <a:chExt cx="1618713" cy="454585"/>
          </a:xfrm>
        </p:grpSpPr>
        <p:sp>
          <p:nvSpPr>
            <p:cNvPr id="20" name="Left Brace 19"/>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1" name="Rectangle 20"/>
            <p:cNvSpPr/>
            <p:nvPr/>
          </p:nvSpPr>
          <p:spPr>
            <a:xfrm>
              <a:off x="6203038" y="3125714"/>
              <a:ext cx="1618713" cy="369332"/>
            </a:xfrm>
            <a:prstGeom prst="rect">
              <a:avLst/>
            </a:prstGeom>
          </p:spPr>
          <p:txBody>
            <a:bodyPr wrap="none">
              <a:spAutoFit/>
            </a:bodyPr>
            <a:lstStyle/>
            <a:p>
              <a:r>
                <a:rPr lang="en-US" dirty="0">
                  <a:solidFill>
                    <a:srgbClr val="00B050"/>
                  </a:solidFill>
                </a:rPr>
                <a:t>Second column</a:t>
              </a:r>
            </a:p>
          </p:txBody>
        </p:sp>
      </p:grpSp>
      <p:grpSp>
        <p:nvGrpSpPr>
          <p:cNvPr id="22" name="Group 21"/>
          <p:cNvGrpSpPr/>
          <p:nvPr/>
        </p:nvGrpSpPr>
        <p:grpSpPr>
          <a:xfrm>
            <a:off x="7106214" y="4428892"/>
            <a:ext cx="1421928" cy="449686"/>
            <a:chOff x="6319263" y="3130613"/>
            <a:chExt cx="1421928" cy="449686"/>
          </a:xfrm>
        </p:grpSpPr>
        <p:sp>
          <p:nvSpPr>
            <p:cNvPr id="23" name="Left Brace 22"/>
            <p:cNvSpPr/>
            <p:nvPr/>
          </p:nvSpPr>
          <p:spPr>
            <a:xfrm rot="5400000">
              <a:off x="6939549" y="3007801"/>
              <a:ext cx="94603" cy="105039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4" name="Rectangle 23"/>
            <p:cNvSpPr/>
            <p:nvPr/>
          </p:nvSpPr>
          <p:spPr>
            <a:xfrm>
              <a:off x="6319263" y="3130613"/>
              <a:ext cx="1421928" cy="369332"/>
            </a:xfrm>
            <a:prstGeom prst="rect">
              <a:avLst/>
            </a:prstGeom>
          </p:spPr>
          <p:txBody>
            <a:bodyPr wrap="none">
              <a:spAutoFit/>
            </a:bodyPr>
            <a:lstStyle/>
            <a:p>
              <a:r>
                <a:rPr lang="en-US" dirty="0">
                  <a:solidFill>
                    <a:srgbClr val="00B050"/>
                  </a:solidFill>
                </a:rPr>
                <a:t>Third column</a:t>
              </a:r>
            </a:p>
          </p:txBody>
        </p:sp>
      </p:grpSp>
      <p:pic>
        <p:nvPicPr>
          <p:cNvPr id="16" name="Picture 15">
            <a:extLst>
              <a:ext uri="{FF2B5EF4-FFF2-40B4-BE49-F238E27FC236}">
                <a16:creationId xmlns:a16="http://schemas.microsoft.com/office/drawing/2014/main" id="{2C93B870-78D7-48F5-BF9F-23170E51ED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27648" y="2055228"/>
            <a:ext cx="1996190" cy="608000"/>
          </a:xfrm>
          <a:prstGeom prst="rect">
            <a:avLst/>
          </a:prstGeom>
        </p:spPr>
      </p:pic>
      <p:grpSp>
        <p:nvGrpSpPr>
          <p:cNvPr id="25" name="Group 24">
            <a:extLst>
              <a:ext uri="{FF2B5EF4-FFF2-40B4-BE49-F238E27FC236}">
                <a16:creationId xmlns:a16="http://schemas.microsoft.com/office/drawing/2014/main" id="{E66E6927-E5CC-46CF-AAAA-F4554C3C6C14}"/>
              </a:ext>
            </a:extLst>
          </p:cNvPr>
          <p:cNvGrpSpPr/>
          <p:nvPr/>
        </p:nvGrpSpPr>
        <p:grpSpPr>
          <a:xfrm>
            <a:off x="8473231" y="4428893"/>
            <a:ext cx="1561389" cy="449687"/>
            <a:chOff x="6319263" y="3130613"/>
            <a:chExt cx="1561389" cy="449687"/>
          </a:xfrm>
        </p:grpSpPr>
        <p:sp>
          <p:nvSpPr>
            <p:cNvPr id="26" name="Left Brace 25">
              <a:extLst>
                <a:ext uri="{FF2B5EF4-FFF2-40B4-BE49-F238E27FC236}">
                  <a16:creationId xmlns:a16="http://schemas.microsoft.com/office/drawing/2014/main" id="{6C8000F7-C8A3-4A2D-AEA6-845831E3F84C}"/>
                </a:ext>
              </a:extLst>
            </p:cNvPr>
            <p:cNvSpPr/>
            <p:nvPr/>
          </p:nvSpPr>
          <p:spPr>
            <a:xfrm rot="5400000">
              <a:off x="6835319" y="3112032"/>
              <a:ext cx="94603" cy="841934"/>
            </a:xfrm>
            <a:prstGeom prst="leftBrace">
              <a:avLst>
                <a:gd name="adj1" fmla="val 37654"/>
                <a:gd name="adj2" fmla="val 50000"/>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7" name="Rectangle 26">
              <a:extLst>
                <a:ext uri="{FF2B5EF4-FFF2-40B4-BE49-F238E27FC236}">
                  <a16:creationId xmlns:a16="http://schemas.microsoft.com/office/drawing/2014/main" id="{BA0FE7A3-E0D1-496E-AE60-A5A1865FCEF8}"/>
                </a:ext>
              </a:extLst>
            </p:cNvPr>
            <p:cNvSpPr/>
            <p:nvPr/>
          </p:nvSpPr>
          <p:spPr>
            <a:xfrm>
              <a:off x="6319263" y="3130613"/>
              <a:ext cx="1561389" cy="369332"/>
            </a:xfrm>
            <a:prstGeom prst="rect">
              <a:avLst/>
            </a:prstGeom>
          </p:spPr>
          <p:txBody>
            <a:bodyPr wrap="none">
              <a:spAutoFit/>
            </a:bodyPr>
            <a:lstStyle/>
            <a:p>
              <a:r>
                <a:rPr lang="en-US" dirty="0">
                  <a:solidFill>
                    <a:srgbClr val="00B050"/>
                  </a:solidFill>
                </a:rPr>
                <a:t>Fourth column</a:t>
              </a:r>
            </a:p>
          </p:txBody>
        </p:sp>
      </p:grpSp>
    </p:spTree>
    <p:extLst>
      <p:ext uri="{BB962C8B-B14F-4D97-AF65-F5344CB8AC3E}">
        <p14:creationId xmlns:p14="http://schemas.microsoft.com/office/powerpoint/2010/main" val="16879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Squashed format vs. 2D format</a:t>
            </a:r>
          </a:p>
        </p:txBody>
      </p:sp>
      <p:sp>
        <p:nvSpPr>
          <p:cNvPr id="3" name="Content Placeholder 2"/>
          <p:cNvSpPr>
            <a:spLocks noGrp="1"/>
          </p:cNvSpPr>
          <p:nvPr>
            <p:ph idx="1"/>
          </p:nvPr>
        </p:nvSpPr>
        <p:spPr/>
        <p:txBody>
          <a:bodyPr/>
          <a:lstStyle/>
          <a:p>
            <a:r>
              <a:rPr lang="en-US" dirty="0"/>
              <a:t>Storing a matrix: </a:t>
            </a:r>
            <a:r>
              <a:rPr lang="en-US" dirty="0">
                <a:solidFill>
                  <a:srgbClr val="0070C0"/>
                </a:solidFill>
              </a:rPr>
              <a:t>squashed format</a:t>
            </a:r>
            <a:r>
              <a:rPr lang="en-US" dirty="0"/>
              <a:t> OR </a:t>
            </a:r>
            <a:r>
              <a:rPr lang="en-US" dirty="0">
                <a:solidFill>
                  <a:srgbClr val="0070C0"/>
                </a:solidFill>
              </a:rPr>
              <a:t>2D format</a:t>
            </a:r>
          </a:p>
          <a:p>
            <a:endParaRPr lang="en-US" dirty="0"/>
          </a:p>
          <a:p>
            <a:r>
              <a:rPr lang="en-US" dirty="0"/>
              <a:t>Example:</a:t>
            </a:r>
          </a:p>
          <a:p>
            <a:endParaRPr lang="en-US" dirty="0"/>
          </a:p>
          <a:p>
            <a:endParaRPr lang="en-US" dirty="0"/>
          </a:p>
          <a:p>
            <a:r>
              <a:rPr lang="en-US" dirty="0">
                <a:solidFill>
                  <a:srgbClr val="0070C0"/>
                </a:solidFill>
              </a:rPr>
              <a:t>Squashed format</a:t>
            </a:r>
            <a:r>
              <a:rPr lang="en-US" dirty="0"/>
              <a:t> – using one long contiguous array of 6 entries. Like in your homework</a:t>
            </a:r>
          </a:p>
          <a:p>
            <a:endParaRPr lang="en-US" dirty="0"/>
          </a:p>
          <a:p>
            <a:r>
              <a:rPr lang="en-US" dirty="0">
                <a:solidFill>
                  <a:srgbClr val="0070C0"/>
                </a:solidFill>
              </a:rPr>
              <a:t>The 2D format</a:t>
            </a:r>
            <a:r>
              <a:rPr lang="en-US" dirty="0"/>
              <a:t> – using two arrays: </a:t>
            </a:r>
          </a:p>
          <a:p>
            <a:pPr lvl="1"/>
            <a:r>
              <a:rPr lang="en-US" dirty="0"/>
              <a:t>Each has 4 entries </a:t>
            </a:r>
          </a:p>
          <a:p>
            <a:pPr lvl="1"/>
            <a:r>
              <a:rPr lang="en-US" dirty="0"/>
              <a:t>Each of the two arrays stored somewhere in the memory (they might be far from each other)</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055FCBB-B993-44D1-8E36-95D32D7374E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860548" y="2299068"/>
            <a:ext cx="1996190" cy="608000"/>
          </a:xfrm>
          <a:prstGeom prst="rect">
            <a:avLst/>
          </a:prstGeom>
        </p:spPr>
      </p:pic>
    </p:spTree>
    <p:extLst>
      <p:ext uri="{BB962C8B-B14F-4D97-AF65-F5344CB8AC3E}">
        <p14:creationId xmlns:p14="http://schemas.microsoft.com/office/powerpoint/2010/main" val="79336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p>
            <a:r>
              <a:rPr lang="en-US" dirty="0">
                <a:solidFill>
                  <a:schemeClr val="accent2">
                    <a:lumMod val="50000"/>
                  </a:schemeClr>
                </a:solidFill>
              </a:rPr>
              <a:t>First way to represent 2D matrix: the “squashed,” 1D approach</a:t>
            </a:r>
          </a:p>
        </p:txBody>
      </p:sp>
      <mc:AlternateContent xmlns:mc="http://schemas.openxmlformats.org/markup-compatibility/2006">
        <mc:Choice xmlns:a14="http://schemas.microsoft.com/office/drawing/2010/main" Requires="a14">
          <p:sp>
            <p:nvSpPr>
              <p:cNvPr id="5" name="Content Placeholder 4"/>
              <p:cNvSpPr>
                <a:spLocks noGrp="1"/>
              </p:cNvSpPr>
              <p:nvPr>
                <p:ph sz="half" idx="2"/>
              </p:nvPr>
            </p:nvSpPr>
            <p:spPr/>
            <p:txBody>
              <a:bodyPr>
                <a:normAutofit fontScale="92500" lnSpcReduction="10000"/>
              </a:bodyPr>
              <a:lstStyle/>
              <a:p>
                <a:r>
                  <a:rPr lang="en-US" dirty="0"/>
                  <a:t>One long array stores all entries in the matrix</a:t>
                </a:r>
              </a:p>
              <a:p>
                <a:pPr lvl="1"/>
                <a:r>
                  <a:rPr lang="en-US" dirty="0"/>
                  <a:t>E.g., a 2</a:t>
                </a:r>
                <a14:m>
                  <m:oMath xmlns:m="http://schemas.openxmlformats.org/officeDocument/2006/math">
                    <m:r>
                      <a:rPr lang="en-US" b="0" i="1" smtClean="0">
                        <a:latin typeface="Cambria Math" panose="02040503050406030204" pitchFamily="18" charset="0"/>
                      </a:rPr>
                      <m:t>×</m:t>
                    </m:r>
                  </m:oMath>
                </a14:m>
                <a:r>
                  <a:rPr lang="en-US" dirty="0"/>
                  <a:t>3 matrix will have an array of size 6</a:t>
                </a:r>
              </a:p>
              <a:p>
                <a:pPr lvl="1"/>
                <a:endParaRPr lang="en-US" dirty="0"/>
              </a:p>
              <a:p>
                <a:pPr lvl="1"/>
                <a:endParaRPr lang="en-US" dirty="0"/>
              </a:p>
              <a:p>
                <a:r>
                  <a:rPr lang="en-US" dirty="0"/>
                  <a:t>2D matrix stored in 1D array, row-wise fashion</a:t>
                </a:r>
              </a:p>
              <a:p>
                <a:pPr lvl="1"/>
                <a:r>
                  <a:rPr lang="en-US" dirty="0"/>
                  <a:t>All the entries in the first row are stored first, followed by the entries in the second row, which are followed by the matrix in the third row, etc.</a:t>
                </a:r>
              </a:p>
              <a:p>
                <a:endParaRPr lang="en-US" dirty="0"/>
              </a:p>
              <a:p>
                <a:r>
                  <a:rPr lang="en-US" dirty="0"/>
                  <a:t>Note that we use </a:t>
                </a:r>
                <a:r>
                  <a:rPr lang="en-US" dirty="0">
                    <a:latin typeface="Consolas" panose="020B0609020204030204" pitchFamily="49" charset="0"/>
                  </a:rPr>
                  <a:t>malloc/new</a:t>
                </a:r>
                <a:r>
                  <a:rPr lang="en-US" dirty="0"/>
                  <a:t> once</a:t>
                </a:r>
              </a:p>
              <a:p>
                <a:pPr lvl="1"/>
                <a:r>
                  <a:rPr lang="en-US" dirty="0"/>
                  <a:t>We use </a:t>
                </a:r>
                <a:r>
                  <a:rPr lang="en-US" dirty="0">
                    <a:latin typeface="Consolas" panose="020B0609020204030204" pitchFamily="49" charset="0"/>
                  </a:rPr>
                  <a:t>delete</a:t>
                </a:r>
                <a:r>
                  <a:rPr lang="en-US" dirty="0"/>
                  <a:t> once, when done with the array</a:t>
                </a:r>
              </a:p>
              <a:p>
                <a:endParaRPr lang="en-US" dirty="0"/>
              </a:p>
              <a:p>
                <a:r>
                  <a:rPr lang="en-US" dirty="0"/>
                  <a:t>Windows executable called “</a:t>
                </a:r>
                <a:r>
                  <a:rPr lang="en-US" dirty="0">
                    <a:latin typeface="Consolas" panose="020B0609020204030204" pitchFamily="49" charset="0"/>
                  </a:rPr>
                  <a:t>matrix1D.exe</a:t>
                </a:r>
                <a:r>
                  <a:rPr lang="en-US" dirty="0"/>
                  <a:t>”</a:t>
                </a:r>
              </a:p>
              <a:p>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sz="half" idx="2"/>
              </p:nvPr>
            </p:nvSpPr>
            <p:spPr>
              <a:blipFill>
                <a:blip r:embed="rId2"/>
                <a:stretch>
                  <a:fillRect l="-1297" t="-2291" r="-14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p:nvSpPr>
        <p:spPr>
          <a:xfrm>
            <a:off x="253761" y="1423628"/>
            <a:ext cx="5354885" cy="4939814"/>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a:t>
            </a:r>
            <a:r>
              <a:rPr lang="en-US" sz="900" dirty="0" err="1">
                <a:solidFill>
                  <a:srgbClr val="A31515"/>
                </a:solidFill>
                <a:latin typeface="Consolas"/>
              </a:rPr>
              <a:t>cstdio</a:t>
            </a:r>
            <a:r>
              <a:rPr lang="en-US" sz="900" dirty="0">
                <a:solidFill>
                  <a:srgbClr val="A31515"/>
                </a:solidFill>
                <a:latin typeface="Consolas"/>
              </a:rPr>
              <a:t>&gt;</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a:rPr>
              <a:t>struct</a:t>
            </a:r>
            <a:r>
              <a:rPr lang="en-US" sz="900" dirty="0">
                <a:solidFill>
                  <a:srgbClr val="000000"/>
                </a:solidFill>
                <a:latin typeface="Consolas"/>
              </a:rPr>
              <a:t> </a:t>
            </a:r>
            <a:r>
              <a:rPr lang="en-US" sz="900" dirty="0" err="1">
                <a:solidFill>
                  <a:srgbClr val="2B91AF"/>
                </a:solidFill>
                <a:latin typeface="Consolas"/>
              </a:rPr>
              <a:t>squashedMatrix</a:t>
            </a:r>
            <a:r>
              <a:rPr lang="en-US" sz="900" dirty="0">
                <a:solidFill>
                  <a:srgbClr val="000000"/>
                </a:solidFill>
                <a:latin typeface="Consolas"/>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pMatVals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a:rPr>
              <a:t>  </a:t>
            </a:r>
            <a:r>
              <a:rPr lang="en-US" sz="900" dirty="0">
                <a:solidFill>
                  <a:srgbClr val="0000FF"/>
                </a:solidFill>
                <a:latin typeface="Consolas"/>
              </a:rPr>
              <a:t>struct</a:t>
            </a:r>
            <a:r>
              <a:rPr lang="en-US" sz="900" dirty="0">
                <a:solidFill>
                  <a:srgbClr val="000000"/>
                </a:solidFill>
                <a:latin typeface="Consolas"/>
              </a:rPr>
              <a:t> </a:t>
            </a:r>
            <a:r>
              <a:rPr lang="en-US" sz="900" dirty="0" err="1">
                <a:solidFill>
                  <a:srgbClr val="2B91AF"/>
                </a:solidFill>
                <a:latin typeface="Consolas"/>
              </a:rPr>
              <a:t>squashedMatrix</a:t>
            </a:r>
            <a:r>
              <a:rPr lang="en-US" sz="900" dirty="0">
                <a:solidFill>
                  <a:srgbClr val="000000"/>
                </a:solidFill>
                <a:latin typeface="Consolas"/>
              </a:rPr>
              <a:t> mat1D;</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mat1D.height = </a:t>
            </a:r>
            <a:r>
              <a:rPr lang="en-US" sz="900" dirty="0">
                <a:solidFill>
                  <a:srgbClr val="7030A0"/>
                </a:solidFill>
                <a:latin typeface="Consolas"/>
              </a:rPr>
              <a:t>1000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mat1D.width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mat1D.pMatVals = </a:t>
            </a:r>
            <a:r>
              <a:rPr lang="en-US" sz="900" dirty="0">
                <a:solidFill>
                  <a:srgbClr val="C00000"/>
                </a:solidFill>
                <a:latin typeface="Consolas"/>
              </a:rPr>
              <a:t>new</a:t>
            </a:r>
            <a:r>
              <a:rPr lang="en-US" sz="900" dirty="0">
                <a:solidFill>
                  <a:srgbClr val="000000"/>
                </a:solidFill>
                <a:latin typeface="Consolas"/>
              </a:rPr>
              <a:t> </a:t>
            </a:r>
            <a:r>
              <a:rPr lang="en-US" sz="900" dirty="0">
                <a:solidFill>
                  <a:srgbClr val="1E00FF"/>
                </a:solidFill>
                <a:latin typeface="Consolas"/>
              </a:rPr>
              <a:t>double</a:t>
            </a:r>
            <a:r>
              <a:rPr lang="en-US" sz="900" dirty="0">
                <a:solidFill>
                  <a:srgbClr val="000000"/>
                </a:solidFill>
                <a:latin typeface="Consolas"/>
              </a:rPr>
              <a:t>[mat1D.height * mat1D.width];</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 j;</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mat1D.height;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mat1D.width;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mat1D.pMatVals[i * mat1D.width + j] = </a:t>
            </a:r>
            <a:r>
              <a:rPr lang="en-US" sz="900" dirty="0">
                <a:solidFill>
                  <a:srgbClr val="7030A0"/>
                </a:solidFill>
                <a:latin typeface="Consolas"/>
              </a:rPr>
              <a:t>1.</a:t>
            </a:r>
            <a:r>
              <a:rPr lang="en-US" sz="900" dirty="0">
                <a:solidFill>
                  <a:srgbClr val="000000"/>
                </a:solidFill>
                <a:latin typeface="Consolas"/>
              </a:rPr>
              <a:t> / (i + j + </a:t>
            </a:r>
            <a:r>
              <a:rPr lang="en-US" sz="900" dirty="0">
                <a:solidFill>
                  <a:srgbClr val="7030A0"/>
                </a:solidFill>
                <a:latin typeface="Consolas"/>
              </a:rPr>
              <a:t>1.</a:t>
            </a:r>
            <a:r>
              <a:rPr lang="en-US" sz="900" dirty="0">
                <a:solidFill>
                  <a:srgbClr val="000000"/>
                </a:solidFill>
                <a:latin typeface="Consolas"/>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mat1D.height;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mat1D.width;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panose="020B0609020204030204" pitchFamily="49" charset="0"/>
              </a:rPr>
              <a:t>      sum += mat1D.pMatVals[i * mat1D.width + j];</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"The sum of the elements is: %f\n"</a:t>
            </a:r>
            <a:r>
              <a:rPr lang="en-US" sz="900" dirty="0">
                <a:solidFill>
                  <a:srgbClr val="000000"/>
                </a:solidFill>
                <a:latin typeface="Consolas"/>
              </a:rPr>
              <a:t>, sum);</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8000"/>
                </a:solidFill>
                <a:latin typeface="Consolas"/>
              </a:rPr>
              <a:t>// Done with the matrix; free the memory</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mat1D.pMatVals;</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3839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get started…</a:t>
            </a:r>
          </a:p>
        </p:txBody>
      </p:sp>
      <p:sp>
        <p:nvSpPr>
          <p:cNvPr id="3" name="Content Placeholder 2"/>
          <p:cNvSpPr>
            <a:spLocks noGrp="1"/>
          </p:cNvSpPr>
          <p:nvPr>
            <p:ph idx="1"/>
          </p:nvPr>
        </p:nvSpPr>
        <p:spPr/>
        <p:txBody>
          <a:bodyPr>
            <a:normAutofit fontScale="92500" lnSpcReduction="20000"/>
          </a:bodyPr>
          <a:lstStyle/>
          <a:p>
            <a:r>
              <a:rPr lang="en-US" dirty="0"/>
              <a:t>Last time</a:t>
            </a:r>
          </a:p>
          <a:p>
            <a:pPr lvl="1"/>
            <a:r>
              <a:rPr lang="en-US" dirty="0"/>
              <a:t>Registers</a:t>
            </a:r>
          </a:p>
          <a:p>
            <a:pPr lvl="1"/>
            <a:r>
              <a:rPr lang="en-US" dirty="0"/>
              <a:t>ILP (focus on pipelining)</a:t>
            </a:r>
          </a:p>
          <a:p>
            <a:pPr lvl="1"/>
            <a:r>
              <a:rPr lang="en-US" dirty="0"/>
              <a:t>TLP, and HTT discussion</a:t>
            </a:r>
          </a:p>
          <a:p>
            <a:pPr lvl="1"/>
            <a:endParaRPr lang="en-US" dirty="0"/>
          </a:p>
          <a:p>
            <a:r>
              <a:rPr lang="en-US" dirty="0"/>
              <a:t>Today</a:t>
            </a:r>
          </a:p>
          <a:p>
            <a:pPr lvl="1"/>
            <a:r>
              <a:rPr lang="en-US" dirty="0"/>
              <a:t>Execution times</a:t>
            </a:r>
          </a:p>
          <a:p>
            <a:pPr lvl="1"/>
            <a:r>
              <a:rPr lang="en-US" dirty="0"/>
              <a:t>Memory related issues </a:t>
            </a:r>
          </a:p>
          <a:p>
            <a:pPr lvl="1"/>
            <a:r>
              <a:rPr lang="en-US" dirty="0"/>
              <a:t>The memory hierarchy </a:t>
            </a:r>
          </a:p>
          <a:p>
            <a:pPr lvl="1"/>
            <a:r>
              <a:rPr lang="en-US" dirty="0"/>
              <a:t>Caches</a:t>
            </a:r>
          </a:p>
          <a:p>
            <a:pPr lvl="1"/>
            <a:r>
              <a:rPr lang="en-US" dirty="0"/>
              <a:t>NOTE: we’ll draw on a couple of C programs; please read ME459 C material if </a:t>
            </a:r>
            <a:r>
              <a:rPr lang="en-US"/>
              <a:t>the programs look </a:t>
            </a:r>
            <a:r>
              <a:rPr lang="en-US" dirty="0"/>
              <a:t>alien</a:t>
            </a:r>
          </a:p>
          <a:p>
            <a:endParaRPr lang="en-US" dirty="0"/>
          </a:p>
          <a:p>
            <a:r>
              <a:rPr lang="en-US" dirty="0"/>
              <a:t>Other tidbits:</a:t>
            </a:r>
          </a:p>
          <a:p>
            <a:pPr lvl="1"/>
            <a:r>
              <a:rPr lang="en-US" dirty="0"/>
              <a:t>Assignment due on Th 02/04, at 9 pm</a:t>
            </a:r>
          </a:p>
          <a:p>
            <a:pPr lvl="1"/>
            <a:r>
              <a:rPr lang="en-US" dirty="0"/>
              <a:t>Please be mindful of how to use Euler (see doc that emailed on Sat night)</a:t>
            </a:r>
          </a:p>
          <a:p>
            <a:pPr lvl="1"/>
            <a:r>
              <a:rPr lang="en-US" dirty="0"/>
              <a:t>Please register for an Euler account (details provided in email of Th night)</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5</a:t>
            </a:fld>
            <a:endParaRPr lang="en-US"/>
          </a:p>
        </p:txBody>
      </p:sp>
    </p:spTree>
    <p:extLst>
      <p:ext uri="{BB962C8B-B14F-4D97-AF65-F5344CB8AC3E}">
        <p14:creationId xmlns:p14="http://schemas.microsoft.com/office/powerpoint/2010/main" val="2475800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p>
            <a:r>
              <a:rPr lang="en-US" dirty="0">
                <a:solidFill>
                  <a:schemeClr val="accent2">
                    <a:lumMod val="50000"/>
                  </a:schemeClr>
                </a:solidFill>
              </a:rPr>
              <a:t>A second way to represent the 2D matrix: the 2D approach</a:t>
            </a:r>
          </a:p>
        </p:txBody>
      </p:sp>
      <p:sp>
        <p:nvSpPr>
          <p:cNvPr id="3" name="Content Placeholder 2"/>
          <p:cNvSpPr>
            <a:spLocks noGrp="1"/>
          </p:cNvSpPr>
          <p:nvPr>
            <p:ph sz="half" idx="2"/>
          </p:nvPr>
        </p:nvSpPr>
        <p:spPr/>
        <p:txBody>
          <a:bodyPr>
            <a:normAutofit fontScale="85000" lnSpcReduction="10000"/>
          </a:bodyPr>
          <a:lstStyle/>
          <a:p>
            <a:r>
              <a:rPr lang="en-US" dirty="0"/>
              <a:t>First, we allocate room to store a bunch of pointers to </a:t>
            </a:r>
            <a:r>
              <a:rPr lang="en-US" dirty="0">
                <a:latin typeface="Consolas" panose="020B0609020204030204" pitchFamily="49" charset="0"/>
              </a:rPr>
              <a:t>double</a:t>
            </a:r>
          </a:p>
          <a:p>
            <a:pPr lvl="1"/>
            <a:r>
              <a:rPr lang="en-US" dirty="0"/>
              <a:t>There are “</a:t>
            </a:r>
            <a:r>
              <a:rPr lang="en-US" dirty="0">
                <a:latin typeface="Consolas" panose="020B0609020204030204" pitchFamily="49" charset="0"/>
              </a:rPr>
              <a:t>height</a:t>
            </a:r>
            <a:r>
              <a:rPr lang="en-US" dirty="0"/>
              <a:t>” of these “</a:t>
            </a:r>
            <a:r>
              <a:rPr lang="en-US" dirty="0">
                <a:latin typeface="Consolas" panose="020B0609020204030204" pitchFamily="49" charset="0"/>
              </a:rPr>
              <a:t>double *</a:t>
            </a:r>
            <a:r>
              <a:rPr lang="en-US" dirty="0"/>
              <a:t>” pointers</a:t>
            </a:r>
          </a:p>
          <a:p>
            <a:pPr lvl="1"/>
            <a:r>
              <a:rPr lang="en-US" dirty="0"/>
              <a:t>These pointers stored in the array </a:t>
            </a:r>
            <a:r>
              <a:rPr lang="en-US" dirty="0" err="1">
                <a:latin typeface="Consolas" panose="020B0609020204030204" pitchFamily="49" charset="0"/>
              </a:rPr>
              <a:t>pRows</a:t>
            </a:r>
            <a:endParaRPr lang="en-US" dirty="0">
              <a:latin typeface="Consolas" panose="020B0609020204030204" pitchFamily="49" charset="0"/>
            </a:endParaRPr>
          </a:p>
          <a:p>
            <a:endParaRPr lang="en-US" dirty="0"/>
          </a:p>
          <a:p>
            <a:r>
              <a:rPr lang="en-US" dirty="0"/>
              <a:t>For each matrix row (and there are “</a:t>
            </a:r>
            <a:r>
              <a:rPr lang="en-US" dirty="0">
                <a:latin typeface="Consolas" panose="020B0609020204030204" pitchFamily="49" charset="0"/>
              </a:rPr>
              <a:t>height</a:t>
            </a:r>
            <a:r>
              <a:rPr lang="en-US" dirty="0"/>
              <a:t>” of them), we allocate enough room to store “</a:t>
            </a:r>
            <a:r>
              <a:rPr lang="en-US" dirty="0">
                <a:latin typeface="Consolas" panose="020B0609020204030204" pitchFamily="49" charset="0"/>
              </a:rPr>
              <a:t>width</a:t>
            </a:r>
            <a:r>
              <a:rPr lang="en-US" dirty="0"/>
              <a:t>” doubles</a:t>
            </a:r>
          </a:p>
          <a:p>
            <a:pPr lvl="1"/>
            <a:r>
              <a:rPr lang="en-US" dirty="0"/>
              <a:t>These are the values that show up in a row of the matrix</a:t>
            </a:r>
          </a:p>
          <a:p>
            <a:endParaRPr lang="en-US" dirty="0"/>
          </a:p>
          <a:p>
            <a:r>
              <a:rPr lang="en-US" dirty="0"/>
              <a:t>Note that we use </a:t>
            </a:r>
            <a:r>
              <a:rPr lang="en-US" dirty="0">
                <a:latin typeface="Consolas" panose="020B0609020204030204" pitchFamily="49" charset="0"/>
              </a:rPr>
              <a:t>new/malloc</a:t>
            </a:r>
            <a:r>
              <a:rPr lang="en-US" dirty="0"/>
              <a:t> multiple times</a:t>
            </a:r>
          </a:p>
          <a:p>
            <a:pPr lvl="1"/>
            <a:r>
              <a:rPr lang="en-US" dirty="0"/>
              <a:t>We’ll have to use </a:t>
            </a:r>
            <a:r>
              <a:rPr lang="en-US" dirty="0">
                <a:latin typeface="Consolas" panose="020B0609020204030204" pitchFamily="49" charset="0"/>
              </a:rPr>
              <a:t>delete</a:t>
            </a:r>
            <a:r>
              <a:rPr lang="en-US" dirty="0"/>
              <a:t> multiple times</a:t>
            </a:r>
          </a:p>
          <a:p>
            <a:pPr lvl="1"/>
            <a:endParaRPr lang="en-US" dirty="0"/>
          </a:p>
          <a:p>
            <a:r>
              <a:rPr lang="en-US" dirty="0"/>
              <a:t>Windows executable called “</a:t>
            </a:r>
            <a:r>
              <a:rPr lang="en-US" dirty="0">
                <a:latin typeface="Consolas" panose="020B0609020204030204" pitchFamily="49" charset="0"/>
              </a:rPr>
              <a:t>matrix2D.exe</a:t>
            </a:r>
            <a:r>
              <a:rPr lang="en-US" dirty="0"/>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422156" y="881504"/>
            <a:ext cx="4648608" cy="5909310"/>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a:t>
            </a:r>
            <a:r>
              <a:rPr lang="en-US" sz="900" dirty="0" err="1">
                <a:solidFill>
                  <a:srgbClr val="A31515"/>
                </a:solidFill>
                <a:latin typeface="Consolas"/>
              </a:rPr>
              <a:t>cstdio</a:t>
            </a:r>
            <a:r>
              <a:rPr lang="en-US" sz="900" dirty="0">
                <a:solidFill>
                  <a:srgbClr val="A31515"/>
                </a:solidFill>
                <a:latin typeface="Consolas"/>
              </a:rPr>
              <a:t>&gt;</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a:rPr>
              <a:t>struct</a:t>
            </a:r>
            <a:r>
              <a:rPr lang="en-US" sz="900" dirty="0">
                <a:solidFill>
                  <a:srgbClr val="000000"/>
                </a:solidFill>
                <a:latin typeface="Consolas"/>
              </a:rPr>
              <a:t> </a:t>
            </a:r>
            <a:r>
              <a:rPr lang="en-US" sz="900" dirty="0">
                <a:solidFill>
                  <a:srgbClr val="2B91AF"/>
                </a:solidFill>
                <a:latin typeface="Consolas"/>
              </a:rPr>
              <a:t>Matrix2D</a:t>
            </a:r>
            <a:r>
              <a:rPr lang="en-US" sz="900" dirty="0">
                <a:solidFill>
                  <a:srgbClr val="000000"/>
                </a:solidFill>
                <a:latin typeface="Consolas"/>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pRows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main() {</a:t>
            </a:r>
          </a:p>
          <a:p>
            <a:r>
              <a:rPr lang="en-US" sz="900" dirty="0">
                <a:solidFill>
                  <a:srgbClr val="000000"/>
                </a:solidFill>
                <a:latin typeface="Consolas"/>
              </a:rPr>
              <a:t>  </a:t>
            </a:r>
            <a:r>
              <a:rPr lang="en-US" sz="900" dirty="0">
                <a:solidFill>
                  <a:srgbClr val="0000FF"/>
                </a:solidFill>
                <a:latin typeface="Consolas"/>
              </a:rPr>
              <a:t>struct</a:t>
            </a:r>
            <a:r>
              <a:rPr lang="en-US" sz="900" dirty="0">
                <a:solidFill>
                  <a:srgbClr val="000000"/>
                </a:solidFill>
                <a:latin typeface="Consolas"/>
              </a:rPr>
              <a:t> </a:t>
            </a:r>
            <a:r>
              <a:rPr lang="en-US" sz="900" dirty="0">
                <a:solidFill>
                  <a:srgbClr val="2B91AF"/>
                </a:solidFill>
                <a:latin typeface="Consolas"/>
              </a:rPr>
              <a:t>Matrix2D</a:t>
            </a:r>
            <a:r>
              <a:rPr lang="en-US" sz="900" dirty="0">
                <a:solidFill>
                  <a:srgbClr val="000000"/>
                </a:solidFill>
                <a:latin typeface="Consolas"/>
              </a:rPr>
              <a:t> mat2D;</a:t>
            </a:r>
          </a:p>
          <a:p>
            <a:r>
              <a:rPr lang="en-US" sz="900" dirty="0">
                <a:solidFill>
                  <a:srgbClr val="000000"/>
                </a:solidFill>
                <a:latin typeface="Consolas"/>
              </a:rPr>
              <a:t>  mat2D.height = </a:t>
            </a:r>
            <a:r>
              <a:rPr lang="en-US" sz="900" dirty="0">
                <a:solidFill>
                  <a:srgbClr val="7030A0"/>
                </a:solidFill>
                <a:latin typeface="Consolas"/>
              </a:rPr>
              <a:t>1000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mat2D.width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a:rPr>
              <a:t>  mat2D.pRows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[mat2D.height];</a:t>
            </a:r>
            <a:endParaRPr lang="en-US" sz="90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mat2D.pRows[</a:t>
            </a:r>
            <a:r>
              <a:rPr lang="en-US" sz="900" dirty="0" err="1">
                <a:solidFill>
                  <a:srgbClr val="000000"/>
                </a:solidFill>
                <a:latin typeface="Consolas"/>
              </a:rPr>
              <a:t>i</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[mat2D.width];</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Get meaningful values in this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mat2D.width;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mat2D.pRows[i][j] = </a:t>
            </a:r>
            <a:r>
              <a:rPr lang="en-US" sz="900" dirty="0">
                <a:solidFill>
                  <a:srgbClr val="7030A0"/>
                </a:solidFill>
                <a:latin typeface="Consolas"/>
              </a:rPr>
              <a:t>1.</a:t>
            </a:r>
            <a:r>
              <a:rPr lang="en-US" sz="900" dirty="0">
                <a:solidFill>
                  <a:srgbClr val="000000"/>
                </a:solidFill>
                <a:latin typeface="Consolas"/>
              </a:rPr>
              <a:t> / (i + j + </a:t>
            </a:r>
            <a:r>
              <a:rPr lang="en-US" sz="900" dirty="0">
                <a:solidFill>
                  <a:srgbClr val="7030A0"/>
                </a:solidFill>
                <a:latin typeface="Consolas"/>
              </a:rPr>
              <a:t>1.</a:t>
            </a:r>
            <a:r>
              <a:rPr lang="en-US" sz="900" dirty="0">
                <a:solidFill>
                  <a:srgbClr val="000000"/>
                </a:solidFill>
                <a:latin typeface="Consolas"/>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mat2D.width;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panose="020B0609020204030204" pitchFamily="49" charset="0"/>
              </a:rPr>
              <a:t>      sum += mat2D.pRows[i][j];</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"The sum of the elements is: %f\n"</a:t>
            </a:r>
            <a:r>
              <a:rPr lang="en-US" sz="900" dirty="0">
                <a:solidFill>
                  <a:srgbClr val="000000"/>
                </a:solidFill>
                <a:latin typeface="Consolas"/>
              </a:rPr>
              <a:t>, sum);</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Don't data anymore, free mem; note that free is used twice</a:t>
            </a:r>
            <a:endParaRPr lang="en-US" sz="900" dirty="0">
              <a:solidFill>
                <a:srgbClr val="000000"/>
              </a:solidFill>
              <a:latin typeface="Consolas" panose="020B0609020204030204" pitchFamily="49" charset="0"/>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mat2D.pRows[</a:t>
            </a:r>
            <a:r>
              <a:rPr lang="en-US" sz="900" dirty="0" err="1">
                <a:solidFill>
                  <a:srgbClr val="000000"/>
                </a:solidFill>
                <a:latin typeface="Consolas"/>
              </a:rPr>
              <a:t>i</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mat2D.pRows;</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400325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a:t>
            </a:r>
            <a:r>
              <a:rPr lang="en-US" b="1" dirty="0"/>
              <a:t>squashed</a:t>
            </a:r>
            <a:r>
              <a:rPr lang="en-US" dirty="0"/>
              <a:t> approach, </a:t>
            </a:r>
            <a:r>
              <a:rPr lang="en-US" u="sng" dirty="0"/>
              <a:t>revisited</a:t>
            </a:r>
            <a:r>
              <a:rPr lang="en-US" dirty="0"/>
              <a:t>: locality vs. non-locality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79400" y="1847260"/>
            <a:ext cx="5435600" cy="3970318"/>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&lt;chrono&gt;</a:t>
            </a:r>
            <a:r>
              <a:rPr lang="en-US" sz="900" dirty="0">
                <a:solidFill>
                  <a:srgbClr val="000000"/>
                </a:solidFill>
                <a:latin typeface="Consolas"/>
              </a:rPr>
              <a:t> </a:t>
            </a:r>
            <a:r>
              <a:rPr lang="en-US" sz="900" dirty="0">
                <a:solidFill>
                  <a:srgbClr val="008000"/>
                </a:solidFill>
                <a:latin typeface="Consolas"/>
              </a:rPr>
              <a:t>// need this for cross-platform timers in C++</a:t>
            </a:r>
            <a:endParaRPr lang="en-US" sz="900" dirty="0">
              <a:solidFill>
                <a:srgbClr val="000000"/>
              </a:solidFill>
              <a:latin typeface="Consolas"/>
            </a:endParaRPr>
          </a:p>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a:t>
            </a:r>
            <a:r>
              <a:rPr lang="en-US" sz="900" dirty="0" err="1">
                <a:solidFill>
                  <a:srgbClr val="A31515"/>
                </a:solidFill>
                <a:latin typeface="Consolas"/>
              </a:rPr>
              <a:t>cstdio</a:t>
            </a:r>
            <a:r>
              <a:rPr lang="en-US" sz="900" dirty="0">
                <a:solidFill>
                  <a:srgbClr val="A31515"/>
                </a:solidFill>
                <a:latin typeface="Consolas"/>
              </a:rPr>
              <a:t>&gt;</a:t>
            </a:r>
            <a:endParaRPr lang="en-US" sz="900" dirty="0">
              <a:solidFill>
                <a:srgbClr val="000000"/>
              </a:solidFill>
              <a:latin typeface="Consolas" panose="020B0609020204030204" pitchFamily="49" charset="0"/>
            </a:endParaRPr>
          </a:p>
          <a:p>
            <a:r>
              <a:rPr lang="en-US" sz="900" dirty="0">
                <a:solidFill>
                  <a:schemeClr val="bg1">
                    <a:lumMod val="50000"/>
                  </a:schemeClr>
                </a:solidFill>
                <a:latin typeface="Consolas"/>
              </a:rPr>
              <a:t>#include</a:t>
            </a:r>
            <a:r>
              <a:rPr lang="en-US" sz="900" dirty="0">
                <a:solidFill>
                  <a:srgbClr val="A31515"/>
                </a:solidFill>
                <a:latin typeface="Consolas"/>
              </a:rPr>
              <a:t> &lt;</a:t>
            </a:r>
            <a:r>
              <a:rPr lang="en-US" sz="900" dirty="0" err="1">
                <a:solidFill>
                  <a:srgbClr val="A31515"/>
                </a:solidFill>
                <a:latin typeface="Consolas"/>
              </a:rPr>
              <a:t>cstdlib</a:t>
            </a:r>
            <a:r>
              <a:rPr lang="en-US" sz="900" dirty="0">
                <a:solidFill>
                  <a:srgbClr val="A31515"/>
                </a:solidFill>
                <a:latin typeface="Consolas"/>
              </a:rPr>
              <a:t>&gt;</a:t>
            </a:r>
            <a:endParaRPr lang="en-US" sz="900" dirty="0">
              <a:solidFill>
                <a:srgbClr val="A31515"/>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a:rPr>
              <a:t>struct</a:t>
            </a:r>
            <a:r>
              <a:rPr lang="en-US" sz="900" dirty="0">
                <a:solidFill>
                  <a:srgbClr val="000000"/>
                </a:solidFill>
                <a:latin typeface="Consolas"/>
              </a:rPr>
              <a:t> </a:t>
            </a:r>
            <a:r>
              <a:rPr lang="en-US" sz="900" dirty="0" err="1">
                <a:solidFill>
                  <a:srgbClr val="2B91AF"/>
                </a:solidFill>
                <a:latin typeface="Consolas"/>
              </a:rPr>
              <a:t>squashedMatrix</a:t>
            </a:r>
            <a:r>
              <a:rPr lang="en-US" sz="900" dirty="0">
                <a:solidFill>
                  <a:srgbClr val="000000"/>
                </a:solidFill>
                <a:latin typeface="Consolas"/>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pMatVals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a:rPr>
              <a:t>int</a:t>
            </a:r>
            <a:r>
              <a:rPr lang="en-US" sz="900" dirty="0">
                <a:solidFill>
                  <a:srgbClr val="000000"/>
                </a:solidFill>
                <a:latin typeface="Consolas"/>
              </a:rPr>
              <a:t> main(</a:t>
            </a:r>
            <a:r>
              <a:rPr lang="en-US" sz="900" dirty="0">
                <a:solidFill>
                  <a:srgbClr val="0000FF"/>
                </a:solidFill>
                <a:latin typeface="Consolas"/>
              </a:rPr>
              <a:t>int</a:t>
            </a:r>
            <a:r>
              <a:rPr lang="en-US" sz="900" dirty="0">
                <a:solidFill>
                  <a:srgbClr val="000000"/>
                </a:solidFill>
                <a:latin typeface="Consolas"/>
              </a:rPr>
              <a:t> </a:t>
            </a:r>
            <a:r>
              <a:rPr lang="en-US" sz="900" b="1" dirty="0" err="1">
                <a:solidFill>
                  <a:srgbClr val="808080"/>
                </a:solidFill>
                <a:latin typeface="Consolas"/>
              </a:rPr>
              <a:t>argc</a:t>
            </a:r>
            <a:r>
              <a:rPr lang="en-US" sz="900" dirty="0">
                <a:solidFill>
                  <a:srgbClr val="000000"/>
                </a:solidFill>
                <a:latin typeface="Consolas"/>
              </a:rPr>
              <a:t>, </a:t>
            </a:r>
            <a:r>
              <a:rPr lang="en-US" sz="900" dirty="0">
                <a:solidFill>
                  <a:srgbClr val="0000FF"/>
                </a:solidFill>
                <a:latin typeface="Consolas"/>
              </a:rPr>
              <a:t>char</a:t>
            </a:r>
            <a:r>
              <a:rPr lang="en-US" sz="900" dirty="0">
                <a:solidFill>
                  <a:srgbClr val="000000"/>
                </a:solidFill>
                <a:latin typeface="Consolas"/>
              </a:rPr>
              <a:t> *</a:t>
            </a:r>
            <a:r>
              <a:rPr lang="en-US" sz="900" b="1" dirty="0" err="1">
                <a:solidFill>
                  <a:srgbClr val="808080"/>
                </a:solidFill>
                <a:latin typeface="Consolas"/>
              </a:rPr>
              <a:t>argv</a:t>
            </a:r>
            <a:r>
              <a:rPr lang="en-US" sz="900" dirty="0">
                <a:solidFill>
                  <a:srgbClr val="000000"/>
                </a:solidFill>
                <a:latin typeface="Consolas"/>
              </a:rPr>
              <a:t>[]) {</a:t>
            </a:r>
          </a:p>
          <a:p>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a:t>
            </a:r>
            <a:r>
              <a:rPr lang="en-US" sz="900" b="1" dirty="0" err="1">
                <a:solidFill>
                  <a:srgbClr val="808080"/>
                </a:solidFill>
                <a:latin typeface="Consolas"/>
              </a:rPr>
              <a:t>argc</a:t>
            </a:r>
            <a:r>
              <a:rPr lang="en-US" sz="900" b="1" dirty="0">
                <a:solidFill>
                  <a:srgbClr val="000000"/>
                </a:solidFill>
                <a:latin typeface="Consolas"/>
              </a:rPr>
              <a:t> </a:t>
            </a:r>
            <a:r>
              <a:rPr lang="en-US" sz="900" dirty="0">
                <a:solidFill>
                  <a:srgbClr val="000000"/>
                </a:solidFill>
                <a:latin typeface="Consolas"/>
              </a:rPr>
              <a:t>!= </a:t>
            </a:r>
            <a:r>
              <a:rPr lang="en-US" sz="900" dirty="0">
                <a:solidFill>
                  <a:srgbClr val="7030A0"/>
                </a:solidFill>
                <a:latin typeface="Consolas"/>
              </a:rPr>
              <a:t>2</a:t>
            </a:r>
            <a:r>
              <a:rPr lang="en-US" sz="900" dirty="0">
                <a:solidFill>
                  <a:srgbClr val="000000"/>
                </a:solidFill>
                <a:latin typeface="Consolas"/>
              </a:rPr>
              <a:t>) {</a:t>
            </a:r>
          </a:p>
          <a:p>
            <a:r>
              <a:rPr lang="nb-NO" sz="900" dirty="0">
                <a:solidFill>
                  <a:srgbClr val="000000"/>
                </a:solidFill>
                <a:latin typeface="Consolas"/>
              </a:rPr>
              <a:t>    </a:t>
            </a:r>
            <a:r>
              <a:rPr lang="nb-NO" sz="900" dirty="0" err="1">
                <a:solidFill>
                  <a:srgbClr val="000000"/>
                </a:solidFill>
                <a:latin typeface="Consolas"/>
              </a:rPr>
              <a:t>std</a:t>
            </a:r>
            <a:r>
              <a:rPr lang="nb-NO" sz="900" dirty="0">
                <a:solidFill>
                  <a:srgbClr val="000000"/>
                </a:solidFill>
                <a:latin typeface="Consolas"/>
              </a:rPr>
              <a:t>::</a:t>
            </a:r>
            <a:r>
              <a:rPr lang="nb-NO" sz="900" dirty="0" err="1">
                <a:solidFill>
                  <a:srgbClr val="000000"/>
                </a:solidFill>
                <a:latin typeface="Consolas"/>
              </a:rPr>
              <a:t>printf</a:t>
            </a:r>
            <a:r>
              <a:rPr lang="nb-NO" sz="900" dirty="0">
                <a:solidFill>
                  <a:srgbClr val="000000"/>
                </a:solidFill>
                <a:latin typeface="Consolas"/>
              </a:rPr>
              <a:t>(</a:t>
            </a:r>
            <a:r>
              <a:rPr lang="nb-NO" sz="900" dirty="0">
                <a:solidFill>
                  <a:srgbClr val="A31515"/>
                </a:solidFill>
                <a:latin typeface="Consolas"/>
              </a:rPr>
              <a:t>"Pass 1 for row-wise, pass 2 for column-wise sum.\n"</a:t>
            </a:r>
            <a:r>
              <a:rPr lang="nb-NO"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1</a:t>
            </a:r>
            <a:r>
              <a:rPr lang="en-US" sz="900" dirty="0">
                <a:solidFill>
                  <a:srgbClr val="000000"/>
                </a:solidFill>
                <a:latin typeface="Consolas"/>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option = std::</a:t>
            </a:r>
            <a:r>
              <a:rPr lang="en-US" sz="900" dirty="0" err="1">
                <a:solidFill>
                  <a:srgbClr val="000000"/>
                </a:solidFill>
                <a:latin typeface="Consolas"/>
              </a:rPr>
              <a:t>atoi</a:t>
            </a:r>
            <a:r>
              <a:rPr lang="en-US" sz="900" dirty="0">
                <a:solidFill>
                  <a:srgbClr val="000000"/>
                </a:solidFill>
                <a:latin typeface="Consolas"/>
              </a:rPr>
              <a:t>(</a:t>
            </a:r>
            <a:r>
              <a:rPr lang="en-US" sz="900" b="1" dirty="0" err="1">
                <a:solidFill>
                  <a:srgbClr val="808080"/>
                </a:solidFill>
                <a:latin typeface="Consolas"/>
              </a:rPr>
              <a:t>argv</a:t>
            </a:r>
            <a:r>
              <a:rPr lang="en-US" sz="900" dirty="0">
                <a:solidFill>
                  <a:srgbClr val="000000"/>
                </a:solidFill>
                <a:latin typeface="Consolas"/>
              </a:rPr>
              <a:t>[</a:t>
            </a:r>
            <a:r>
              <a:rPr lang="en-US" sz="900" dirty="0">
                <a:solidFill>
                  <a:srgbClr val="7030A0"/>
                </a:solidFill>
                <a:latin typeface="Consolas"/>
              </a:rPr>
              <a:t>1</a:t>
            </a:r>
            <a:r>
              <a:rPr lang="en-US" sz="900" dirty="0">
                <a:solidFill>
                  <a:srgbClr val="000000"/>
                </a:solidFill>
                <a:latin typeface="Consolas"/>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struct</a:t>
            </a:r>
            <a:r>
              <a:rPr lang="en-US" sz="900" dirty="0">
                <a:solidFill>
                  <a:srgbClr val="000000"/>
                </a:solidFill>
                <a:latin typeface="Consolas"/>
              </a:rPr>
              <a:t> </a:t>
            </a:r>
            <a:r>
              <a:rPr lang="en-US" sz="900" dirty="0" err="1">
                <a:solidFill>
                  <a:srgbClr val="2B91AF"/>
                </a:solidFill>
                <a:latin typeface="Consolas"/>
              </a:rPr>
              <a:t>squashedMatrix</a:t>
            </a:r>
            <a:r>
              <a:rPr lang="en-US" sz="900" dirty="0">
                <a:solidFill>
                  <a:srgbClr val="000000"/>
                </a:solidFill>
                <a:latin typeface="Consolas"/>
              </a:rPr>
              <a:t> mat1D;</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mat1D.height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mat1D.width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mat1D.pMatVals = </a:t>
            </a:r>
            <a:r>
              <a:rPr lang="en-US" sz="900" dirty="0">
                <a:solidFill>
                  <a:srgbClr val="C00000"/>
                </a:solidFill>
                <a:latin typeface="Consolas"/>
              </a:rPr>
              <a:t>new</a:t>
            </a:r>
            <a:r>
              <a:rPr lang="en-US" sz="900" dirty="0">
                <a:solidFill>
                  <a:srgbClr val="000000"/>
                </a:solidFill>
                <a:latin typeface="Consolas"/>
              </a:rPr>
              <a:t> </a:t>
            </a:r>
            <a:r>
              <a:rPr lang="en-US" sz="900" dirty="0">
                <a:solidFill>
                  <a:srgbClr val="1E00FF"/>
                </a:solidFill>
                <a:latin typeface="Consolas"/>
              </a:rPr>
              <a:t>double</a:t>
            </a:r>
            <a:r>
              <a:rPr lang="en-US" sz="900" dirty="0">
                <a:solidFill>
                  <a:srgbClr val="000000"/>
                </a:solidFill>
                <a:latin typeface="Consolas"/>
              </a:rPr>
              <a:t>[mat1D.height * mat1D.width];</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 j;</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mat1D.height;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mat1D.width;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mat1D.pMatVals[i * mat1D.width + j] = </a:t>
            </a:r>
            <a:r>
              <a:rPr lang="en-US" sz="900" dirty="0">
                <a:solidFill>
                  <a:srgbClr val="7030A0"/>
                </a:solidFill>
                <a:latin typeface="Consolas"/>
              </a:rPr>
              <a:t>1.</a:t>
            </a:r>
            <a:r>
              <a:rPr lang="en-US" sz="900" dirty="0">
                <a:solidFill>
                  <a:srgbClr val="000000"/>
                </a:solidFill>
                <a:latin typeface="Consolas"/>
              </a:rPr>
              <a:t> / (i + j + </a:t>
            </a:r>
            <a:r>
              <a:rPr lang="en-US" sz="900" dirty="0">
                <a:solidFill>
                  <a:srgbClr val="7030A0"/>
                </a:solidFill>
                <a:latin typeface="Consolas"/>
              </a:rPr>
              <a:t>1.</a:t>
            </a:r>
            <a:r>
              <a:rPr lang="en-US" sz="900" dirty="0">
                <a:solidFill>
                  <a:srgbClr val="000000"/>
                </a:solidFill>
                <a:latin typeface="Consolas"/>
              </a:rPr>
              <a:t>);</a:t>
            </a:r>
          </a:p>
        </p:txBody>
      </p:sp>
      <p:sp>
        <p:nvSpPr>
          <p:cNvPr id="8" name="Rectangle 7"/>
          <p:cNvSpPr/>
          <p:nvPr/>
        </p:nvSpPr>
        <p:spPr>
          <a:xfrm>
            <a:off x="6802120" y="1847260"/>
            <a:ext cx="5013960" cy="3970318"/>
          </a:xfrm>
          <a:prstGeom prst="rect">
            <a:avLst/>
          </a:prstGeom>
          <a:solidFill>
            <a:schemeClr val="bg1">
              <a:lumMod val="95000"/>
            </a:schemeClr>
          </a:solidFill>
        </p:spPr>
        <p:txBody>
          <a:bodyPr wrap="square" lIns="91440" tIns="45720" rIns="91440" bIns="45720" anchor="t">
            <a:spAutoFit/>
          </a:bodyPr>
          <a:lstStyle/>
          <a:p>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8000"/>
                </a:solidFill>
                <a:latin typeface="Consolas"/>
              </a:rPr>
              <a:t>  </a:t>
            </a:r>
            <a:r>
              <a:rPr lang="en-US" sz="900" dirty="0">
                <a:solidFill>
                  <a:srgbClr val="1E00FF"/>
                </a:solidFill>
                <a:latin typeface="Consolas"/>
              </a:rPr>
              <a:t>auto</a:t>
            </a:r>
            <a:r>
              <a:rPr lang="en-US" sz="900" dirty="0">
                <a:solidFill>
                  <a:srgbClr val="008000"/>
                </a:solidFill>
                <a:latin typeface="Consolas"/>
              </a:rPr>
              <a:t> </a:t>
            </a:r>
            <a:r>
              <a:rPr lang="en-US" sz="900" b="1" dirty="0">
                <a:solidFill>
                  <a:schemeClr val="bg1">
                    <a:lumMod val="50000"/>
                  </a:schemeClr>
                </a:solidFill>
                <a:latin typeface="Consolas"/>
              </a:rPr>
              <a:t>start </a:t>
            </a:r>
            <a:r>
              <a:rPr lang="en-US" sz="900" dirty="0">
                <a:latin typeface="Consolas"/>
              </a:rPr>
              <a:t>= std::chrono::</a:t>
            </a:r>
            <a:r>
              <a:rPr lang="en-US" sz="900" dirty="0" err="1">
                <a:solidFill>
                  <a:srgbClr val="1E00FF"/>
                </a:solidFill>
                <a:latin typeface="Consolas"/>
              </a:rPr>
              <a:t>high_resolution_clock</a:t>
            </a:r>
            <a:r>
              <a:rPr lang="en-US" sz="900" dirty="0">
                <a:latin typeface="Consolas"/>
              </a:rPr>
              <a:t>::now(); </a:t>
            </a:r>
            <a:r>
              <a:rPr lang="en-US" sz="900" dirty="0">
                <a:solidFill>
                  <a:schemeClr val="accent6">
                    <a:lumMod val="75000"/>
                  </a:schemeClr>
                </a:solidFill>
                <a:latin typeface="Consolas"/>
              </a:rPr>
              <a:t>// Get a timestamp</a:t>
            </a:r>
          </a:p>
          <a:p>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(option == </a:t>
            </a:r>
            <a:r>
              <a:rPr lang="en-US" sz="900" dirty="0">
                <a:solidFill>
                  <a:srgbClr val="7030A0"/>
                </a:solidFill>
                <a:latin typeface="Consolas"/>
              </a:rPr>
              <a:t>1</a:t>
            </a:r>
            <a:r>
              <a:rPr lang="en-US" sz="900" dirty="0">
                <a:solidFill>
                  <a:srgbClr val="000000"/>
                </a:solidFill>
                <a:latin typeface="Consolas"/>
              </a:rPr>
              <a:t>) {</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mat1D.height;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mat1D.width;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sum += mat1D.pMatVals[</a:t>
            </a:r>
            <a:r>
              <a:rPr lang="en-US" sz="900" dirty="0" err="1">
                <a:solidFill>
                  <a:srgbClr val="000000"/>
                </a:solidFill>
                <a:latin typeface="Consolas"/>
              </a:rPr>
              <a:t>i</a:t>
            </a:r>
            <a:r>
              <a:rPr lang="en-US" sz="900" dirty="0">
                <a:solidFill>
                  <a:srgbClr val="000000"/>
                </a:solidFill>
                <a:latin typeface="Consolas"/>
              </a:rPr>
              <a:t> * mat1D.width + j];</a:t>
            </a:r>
          </a:p>
          <a:p>
            <a:r>
              <a:rPr lang="en-US" sz="900" dirty="0">
                <a:solidFill>
                  <a:srgbClr val="000000"/>
                </a:solidFill>
                <a:latin typeface="Consolas"/>
              </a:rPr>
              <a:t>  } </a:t>
            </a:r>
            <a:r>
              <a:rPr lang="en-US" sz="900" dirty="0">
                <a:solidFill>
                  <a:srgbClr val="0000FF"/>
                </a:solidFill>
                <a:latin typeface="Consolas"/>
              </a:rPr>
              <a:t>else</a:t>
            </a:r>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(option == </a:t>
            </a:r>
            <a:r>
              <a:rPr lang="en-US" sz="900" dirty="0">
                <a:solidFill>
                  <a:srgbClr val="7030A0"/>
                </a:solidFill>
                <a:latin typeface="Consolas"/>
              </a:rPr>
              <a:t>2</a:t>
            </a:r>
            <a:r>
              <a:rPr lang="en-US" sz="900" dirty="0">
                <a:solidFill>
                  <a:srgbClr val="000000"/>
                </a:solidFill>
                <a:latin typeface="Consolas"/>
              </a:rPr>
              <a:t>) {</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mat1D.width; </a:t>
            </a:r>
            <a:r>
              <a:rPr lang="en-US" sz="900" dirty="0" err="1">
                <a:solidFill>
                  <a:srgbClr val="000000"/>
                </a:solidFill>
                <a:latin typeface="Consolas"/>
              </a:rPr>
              <a:t>j++</a:t>
            </a:r>
            <a:r>
              <a:rPr lang="en-US" sz="900" dirty="0">
                <a:solidFill>
                  <a:srgbClr val="000000"/>
                </a:solidFill>
                <a:latin typeface="Consolas"/>
              </a:rPr>
              <a:t>) </a:t>
            </a:r>
            <a:endParaRPr lang="en-US" sz="900" dirty="0">
              <a:solidFill>
                <a:srgbClr val="000000"/>
              </a:solidFill>
              <a:latin typeface="Consolas" panose="020B0609020204030204" pitchFamily="49" charset="0"/>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mat1D.height; i++)</a:t>
            </a:r>
          </a:p>
          <a:p>
            <a:r>
              <a:rPr lang="en-US" sz="900" dirty="0">
                <a:solidFill>
                  <a:srgbClr val="000000"/>
                </a:solidFill>
                <a:latin typeface="Consolas"/>
              </a:rPr>
              <a:t>        sum += mat1D.pMatVals[</a:t>
            </a:r>
            <a:r>
              <a:rPr lang="en-US" sz="900" dirty="0" err="1">
                <a:solidFill>
                  <a:srgbClr val="000000"/>
                </a:solidFill>
                <a:latin typeface="Consolas"/>
              </a:rPr>
              <a:t>i</a:t>
            </a:r>
            <a:r>
              <a:rPr lang="en-US" sz="900" dirty="0">
                <a:solidFill>
                  <a:srgbClr val="000000"/>
                </a:solidFill>
                <a:latin typeface="Consolas"/>
              </a:rPr>
              <a:t> * mat1D.width + j];      </a:t>
            </a:r>
            <a:endParaRPr lang="en-US" sz="900" dirty="0">
              <a:solidFill>
                <a:srgbClr val="000000"/>
              </a:solidFill>
              <a:latin typeface="Consolas" panose="020B0609020204030204" pitchFamily="49" charset="0"/>
            </a:endParaRPr>
          </a:p>
          <a:p>
            <a:r>
              <a:rPr lang="en-US" sz="900" dirty="0">
                <a:solidFill>
                  <a:srgbClr val="000000"/>
                </a:solidFill>
                <a:latin typeface="Consolas"/>
              </a:rPr>
              <a:t>  } </a:t>
            </a:r>
            <a:r>
              <a:rPr lang="en-US" sz="900" dirty="0">
                <a:solidFill>
                  <a:srgbClr val="0000FF"/>
                </a:solidFill>
                <a:latin typeface="Consolas"/>
              </a:rPr>
              <a:t>else</a:t>
            </a:r>
            <a:r>
              <a:rPr lang="en-US" sz="900" dirty="0">
                <a:solidFill>
                  <a:srgbClr val="000000"/>
                </a:solidFill>
                <a:latin typeface="Consolas"/>
              </a:rPr>
              <a:t> {</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"Bad input option.\n"</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1</a:t>
            </a:r>
            <a:r>
              <a:rPr lang="en-US" sz="900" dirty="0">
                <a:solidFill>
                  <a:srgbClr val="000000"/>
                </a:solidFill>
                <a:latin typeface="Consolas"/>
              </a:rPr>
              <a:t>;</a:t>
            </a:r>
          </a:p>
          <a:p>
            <a:r>
              <a:rPr lang="en-US" sz="900" dirty="0">
                <a:solidFill>
                  <a:srgbClr val="000000"/>
                </a:solidFill>
                <a:latin typeface="Consolas"/>
              </a:rPr>
              <a:t>  }</a:t>
            </a: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end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 </a:t>
            </a:r>
            <a:r>
              <a:rPr lang="en-US" sz="900" dirty="0">
                <a:solidFill>
                  <a:schemeClr val="accent6">
                    <a:lumMod val="75000"/>
                  </a:schemeClr>
                </a:solidFill>
                <a:latin typeface="Consolas"/>
              </a:rPr>
              <a:t>// Get a timestamp</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1E00FF"/>
                </a:solidFill>
                <a:latin typeface="Consolas"/>
              </a:rPr>
              <a:t>auto</a:t>
            </a:r>
            <a:r>
              <a:rPr lang="en-US" sz="900" dirty="0">
                <a:solidFill>
                  <a:srgbClr val="000000"/>
                </a:solidFill>
                <a:latin typeface="Consolas"/>
              </a:rPr>
              <a:t> </a:t>
            </a:r>
            <a:r>
              <a:rPr lang="en-US" sz="900" b="1" dirty="0">
                <a:solidFill>
                  <a:schemeClr val="bg1">
                    <a:lumMod val="50000"/>
                  </a:schemeClr>
                </a:solidFill>
                <a:latin typeface="Consolas"/>
              </a:rPr>
              <a:t>elapsed </a:t>
            </a:r>
            <a:r>
              <a:rPr lang="en-US" sz="900" dirty="0">
                <a:solidFill>
                  <a:srgbClr val="000000"/>
                </a:solidFill>
                <a:latin typeface="Consolas"/>
              </a:rPr>
              <a:t>= </a:t>
            </a:r>
            <a:r>
              <a:rPr lang="en-US" sz="900" b="1" dirty="0">
                <a:solidFill>
                  <a:schemeClr val="bg1">
                    <a:lumMod val="50000"/>
                  </a:schemeClr>
                </a:solidFill>
                <a:latin typeface="Consolas"/>
              </a:rPr>
              <a:t>end </a:t>
            </a:r>
            <a:r>
              <a:rPr lang="en-US" sz="900" dirty="0">
                <a:solidFill>
                  <a:srgbClr val="000000"/>
                </a:solidFill>
                <a:latin typeface="Consolas"/>
              </a:rPr>
              <a:t>– </a:t>
            </a:r>
            <a:r>
              <a:rPr lang="en-US" sz="900" b="1" dirty="0">
                <a:solidFill>
                  <a:schemeClr val="bg1">
                    <a:lumMod val="50000"/>
                  </a:schemeClr>
                </a:solidFill>
                <a:latin typeface="Consolas"/>
              </a:rPr>
              <a:t>start</a:t>
            </a:r>
            <a:r>
              <a:rPr lang="en-US" sz="900" dirty="0">
                <a:solidFill>
                  <a:srgbClr val="000000"/>
                </a:solidFill>
                <a:latin typeface="Consolas"/>
              </a:rPr>
              <a:t>; </a:t>
            </a:r>
            <a:r>
              <a:rPr lang="en-US" sz="900" dirty="0">
                <a:solidFill>
                  <a:schemeClr val="accent6">
                    <a:lumMod val="75000"/>
                  </a:schemeClr>
                </a:solidFill>
                <a:latin typeface="Consolas"/>
              </a:rPr>
              <a:t>// Get difference between timestamps</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"The sum of the elements is: %f\n"</a:t>
            </a:r>
            <a:r>
              <a:rPr lang="en-US" sz="900" dirty="0">
                <a:solidFill>
                  <a:srgbClr val="000000"/>
                </a:solidFill>
                <a:latin typeface="Consolas"/>
              </a:rPr>
              <a:t>, sum);</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"Time spent in nanoseconds: %d\n"</a:t>
            </a:r>
            <a:r>
              <a:rPr lang="en-US" sz="900" dirty="0">
                <a:solidFill>
                  <a:srgbClr val="000000"/>
                </a:solidFill>
                <a:latin typeface="Consolas"/>
              </a:rPr>
              <a:t>, </a:t>
            </a:r>
          </a:p>
          <a:p>
            <a:r>
              <a:rPr lang="en-US" sz="900" dirty="0">
                <a:solidFill>
                  <a:srgbClr val="000000"/>
                </a:solidFill>
                <a:latin typeface="Consolas"/>
              </a:rPr>
              <a:t>    std::chrono::</a:t>
            </a:r>
            <a:r>
              <a:rPr lang="en-US" sz="900" dirty="0" err="1">
                <a:solidFill>
                  <a:srgbClr val="1E00FF"/>
                </a:solidFill>
                <a:latin typeface="Consolas"/>
              </a:rPr>
              <a:t>duration_cast</a:t>
            </a:r>
            <a:r>
              <a:rPr lang="en-US" sz="900" b="1" dirty="0">
                <a:latin typeface="Consolas"/>
              </a:rPr>
              <a:t>&lt;</a:t>
            </a:r>
            <a:r>
              <a:rPr lang="en-US" sz="900" dirty="0">
                <a:solidFill>
                  <a:srgbClr val="000000"/>
                </a:solidFill>
                <a:latin typeface="Consolas"/>
              </a:rPr>
              <a:t>std::chrono::</a:t>
            </a:r>
            <a:r>
              <a:rPr lang="en-US" sz="900" dirty="0">
                <a:solidFill>
                  <a:srgbClr val="1E00FF"/>
                </a:solidFill>
                <a:latin typeface="Consolas"/>
              </a:rPr>
              <a:t>nanoseconds</a:t>
            </a:r>
            <a:r>
              <a:rPr lang="en-US" sz="900" b="1" dirty="0">
                <a:latin typeface="Consolas"/>
              </a:rPr>
              <a:t>&gt;</a:t>
            </a:r>
            <a:r>
              <a:rPr lang="en-US" sz="900" dirty="0">
                <a:solidFill>
                  <a:srgbClr val="000000"/>
                </a:solidFill>
                <a:latin typeface="Consolas"/>
              </a:rPr>
              <a:t>(</a:t>
            </a:r>
            <a:r>
              <a:rPr lang="en-US" sz="900" b="1" dirty="0">
                <a:solidFill>
                  <a:schemeClr val="bg1">
                    <a:lumMod val="50000"/>
                  </a:schemeClr>
                </a:solidFill>
                <a:latin typeface="Consolas"/>
              </a:rPr>
              <a:t>elapsed</a:t>
            </a:r>
            <a:r>
              <a:rPr lang="en-US" sz="900" dirty="0">
                <a:solidFill>
                  <a:srgbClr val="000000"/>
                </a:solidFill>
                <a:latin typeface="Consolas"/>
              </a:rPr>
              <a:t>)</a:t>
            </a:r>
            <a:r>
              <a:rPr lang="en-US" sz="900" dirty="0">
                <a:latin typeface="Consolas"/>
              </a:rPr>
              <a:t>.count()</a:t>
            </a:r>
            <a:endParaRPr lang="en-US" dirty="0">
              <a:latin typeface="Calibri" panose="020F0502020204030204"/>
              <a:cs typeface="Calibri" panose="020F0502020204030204"/>
            </a:endParaRPr>
          </a:p>
          <a:p>
            <a:r>
              <a:rPr lang="en-US" sz="900" dirty="0">
                <a:solidFill>
                  <a:srgbClr val="000000"/>
                </a:solidFill>
                <a:latin typeface="Consolas"/>
              </a:rPr>
              <a:t>  );</a:t>
            </a:r>
            <a:endParaRPr lang="en-US" dirty="0">
              <a:cs typeface="Calibri"/>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Done with the matrix; free the mem</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mat1D.pMatVals;</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sp>
        <p:nvSpPr>
          <p:cNvPr id="9" name="Freeform 8"/>
          <p:cNvSpPr/>
          <p:nvPr/>
        </p:nvSpPr>
        <p:spPr>
          <a:xfrm>
            <a:off x="5715000" y="1787584"/>
            <a:ext cx="995680" cy="4120456"/>
          </a:xfrm>
          <a:custGeom>
            <a:avLst/>
            <a:gdLst>
              <a:gd name="connsiteX0" fmla="*/ 0 w 1087120"/>
              <a:gd name="connsiteY0" fmla="*/ 4166176 h 4166176"/>
              <a:gd name="connsiteX1" fmla="*/ 548640 w 1087120"/>
              <a:gd name="connsiteY1" fmla="*/ 3973136 h 4166176"/>
              <a:gd name="connsiteX2" fmla="*/ 731520 w 1087120"/>
              <a:gd name="connsiteY2" fmla="*/ 3216216 h 4166176"/>
              <a:gd name="connsiteX3" fmla="*/ 787400 w 1087120"/>
              <a:gd name="connsiteY3" fmla="*/ 396816 h 4166176"/>
              <a:gd name="connsiteX4" fmla="*/ 1087120 w 1087120"/>
              <a:gd name="connsiteY4" fmla="*/ 86936 h 4166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120" h="4166176">
                <a:moveTo>
                  <a:pt x="0" y="4166176"/>
                </a:moveTo>
                <a:cubicBezTo>
                  <a:pt x="213360" y="4148819"/>
                  <a:pt x="426720" y="4131463"/>
                  <a:pt x="548640" y="3973136"/>
                </a:cubicBezTo>
                <a:cubicBezTo>
                  <a:pt x="670560" y="3814809"/>
                  <a:pt x="691727" y="3812269"/>
                  <a:pt x="731520" y="3216216"/>
                </a:cubicBezTo>
                <a:cubicBezTo>
                  <a:pt x="771313" y="2620163"/>
                  <a:pt x="728133" y="918363"/>
                  <a:pt x="787400" y="396816"/>
                </a:cubicBezTo>
                <a:cubicBezTo>
                  <a:pt x="846667" y="-124731"/>
                  <a:pt x="966893" y="-18898"/>
                  <a:pt x="1087120" y="86936"/>
                </a:cubicBezTo>
              </a:path>
            </a:pathLst>
          </a:custGeom>
          <a:noFill/>
          <a:ln>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92AA0BC-353E-4AE0-80E9-29E664A9DE43}"/>
              </a:ext>
            </a:extLst>
          </p:cNvPr>
          <p:cNvGrpSpPr/>
          <p:nvPr/>
        </p:nvGrpSpPr>
        <p:grpSpPr>
          <a:xfrm>
            <a:off x="10269414" y="2423048"/>
            <a:ext cx="594946" cy="429846"/>
            <a:chOff x="10269414" y="2594707"/>
            <a:chExt cx="594946" cy="429846"/>
          </a:xfrm>
        </p:grpSpPr>
        <p:sp>
          <p:nvSpPr>
            <p:cNvPr id="2" name="Right Brace 1">
              <a:extLst>
                <a:ext uri="{FF2B5EF4-FFF2-40B4-BE49-F238E27FC236}">
                  <a16:creationId xmlns:a16="http://schemas.microsoft.com/office/drawing/2014/main" id="{9FEBDDF8-23C6-4754-BB9D-0C5730C19C29}"/>
                </a:ext>
              </a:extLst>
            </p:cNvPr>
            <p:cNvSpPr/>
            <p:nvPr/>
          </p:nvSpPr>
          <p:spPr>
            <a:xfrm>
              <a:off x="10269414" y="2594707"/>
              <a:ext cx="187569" cy="429846"/>
            </a:xfrm>
            <a:prstGeom prst="rightBrace">
              <a:avLst/>
            </a:prstGeom>
            <a:ln w="25400">
              <a:solidFill>
                <a:srgbClr val="FE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a:extLst>
                <a:ext uri="{FF2B5EF4-FFF2-40B4-BE49-F238E27FC236}">
                  <a16:creationId xmlns:a16="http://schemas.microsoft.com/office/drawing/2014/main" id="{B29F5FE0-DA3C-45A3-A8D3-A0FEC7B2FE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6983" y="2617176"/>
              <a:ext cx="407377" cy="407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0375C5A-2734-43D1-A7CA-5B3C6CF18046}"/>
              </a:ext>
            </a:extLst>
          </p:cNvPr>
          <p:cNvGrpSpPr/>
          <p:nvPr/>
        </p:nvGrpSpPr>
        <p:grpSpPr>
          <a:xfrm>
            <a:off x="10269414" y="2998459"/>
            <a:ext cx="594946" cy="429846"/>
            <a:chOff x="10269414" y="2594707"/>
            <a:chExt cx="594946" cy="429846"/>
          </a:xfrm>
        </p:grpSpPr>
        <p:sp>
          <p:nvSpPr>
            <p:cNvPr id="12" name="Right Brace 11">
              <a:extLst>
                <a:ext uri="{FF2B5EF4-FFF2-40B4-BE49-F238E27FC236}">
                  <a16:creationId xmlns:a16="http://schemas.microsoft.com/office/drawing/2014/main" id="{93314844-6AB8-4BE5-A74E-C02A922423AB}"/>
                </a:ext>
              </a:extLst>
            </p:cNvPr>
            <p:cNvSpPr/>
            <p:nvPr/>
          </p:nvSpPr>
          <p:spPr>
            <a:xfrm>
              <a:off x="10269414" y="2594707"/>
              <a:ext cx="187569" cy="429846"/>
            </a:xfrm>
            <a:prstGeom prst="rightBrace">
              <a:avLst/>
            </a:prstGeom>
            <a:ln w="25400">
              <a:solidFill>
                <a:srgbClr val="FE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2">
              <a:extLst>
                <a:ext uri="{FF2B5EF4-FFF2-40B4-BE49-F238E27FC236}">
                  <a16:creationId xmlns:a16="http://schemas.microsoft.com/office/drawing/2014/main" id="{A5D34189-5A57-4F24-81B4-EEB347C428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6983" y="2617176"/>
              <a:ext cx="407377" cy="4073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274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squashed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1374BF2F-FF30-4665-B550-BD4FE7B08E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3413" y="933640"/>
            <a:ext cx="7605173" cy="5641972"/>
          </a:xfrm>
          <a:prstGeom prst="rect">
            <a:avLst/>
          </a:prstGeom>
        </p:spPr>
      </p:pic>
      <p:sp>
        <p:nvSpPr>
          <p:cNvPr id="11" name="TextBox 10">
            <a:extLst>
              <a:ext uri="{FF2B5EF4-FFF2-40B4-BE49-F238E27FC236}">
                <a16:creationId xmlns:a16="http://schemas.microsoft.com/office/drawing/2014/main" id="{5FFC0E83-2F39-4CC6-B04F-F9B7231D5241}"/>
              </a:ext>
            </a:extLst>
          </p:cNvPr>
          <p:cNvSpPr txBox="1"/>
          <p:nvPr/>
        </p:nvSpPr>
        <p:spPr>
          <a:xfrm>
            <a:off x="5630144" y="2560949"/>
            <a:ext cx="271895" cy="261610"/>
          </a:xfrm>
          <a:prstGeom prst="rect">
            <a:avLst/>
          </a:prstGeom>
          <a:noFill/>
        </p:spPr>
        <p:txBody>
          <a:bodyPr wrap="square">
            <a:spAutoFit/>
          </a:bodyPr>
          <a:lstStyle/>
          <a:p>
            <a:r>
              <a:rPr lang="en-US" sz="1100" dirty="0"/>
              <a:t>2</a:t>
            </a:r>
          </a:p>
        </p:txBody>
      </p:sp>
    </p:spTree>
    <p:extLst>
      <p:ext uri="{BB962C8B-B14F-4D97-AF65-F5344CB8AC3E}">
        <p14:creationId xmlns:p14="http://schemas.microsoft.com/office/powerpoint/2010/main" val="1034302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b="1" dirty="0"/>
              <a:t>release</a:t>
            </a:r>
            <a:r>
              <a:rPr lang="en-US" dirty="0"/>
              <a:t> build: 6 to 7 times faster if accessed w/ locality</a:t>
            </a:r>
          </a:p>
        </p:txBody>
      </p:sp>
      <p:sp>
        <p:nvSpPr>
          <p:cNvPr id="3" name="Slide Number Placeholder 2"/>
          <p:cNvSpPr>
            <a:spLocks noGrp="1"/>
          </p:cNvSpPr>
          <p:nvPr>
            <p:ph type="sldNum" sz="quarter" idx="12"/>
          </p:nvPr>
        </p:nvSpPr>
        <p:spPr/>
        <p:txBody>
          <a:bodyPr/>
          <a:lstStyle/>
          <a:p>
            <a:fld id="{67D2203D-769A-4D5A-AE4C-EA73FDE6A130}" type="slidenum">
              <a:rPr lang="en-US" smtClean="0"/>
              <a:t>53</a:t>
            </a:fld>
            <a:endParaRPr lang="en-US"/>
          </a:p>
        </p:txBody>
      </p:sp>
      <p:sp>
        <p:nvSpPr>
          <p:cNvPr id="4" name="Rectangle 3"/>
          <p:cNvSpPr/>
          <p:nvPr/>
        </p:nvSpPr>
        <p:spPr>
          <a:xfrm>
            <a:off x="2418735" y="1681511"/>
            <a:ext cx="7462520" cy="3693319"/>
          </a:xfrm>
          <a:prstGeom prst="rect">
            <a:avLst/>
          </a:prstGeom>
          <a:solidFill>
            <a:schemeClr val="accent4">
              <a:lumMod val="20000"/>
              <a:lumOff val="80000"/>
            </a:schemeClr>
          </a:solidFill>
        </p:spPr>
        <p:txBody>
          <a:bodyPr wrap="square" lIns="91440" tIns="45720" rIns="91440" bIns="45720" anchor="t">
            <a:spAutoFit/>
          </a:bodyPr>
          <a:lstStyle/>
          <a:p>
            <a:r>
              <a:rPr lang="en-US" dirty="0">
                <a:solidFill>
                  <a:schemeClr val="bg1">
                    <a:lumMod val="50000"/>
                  </a:schemeClr>
                </a:solidFill>
                <a:latin typeface="Consolas"/>
              </a:rPr>
              <a:t>TRUMAN Release&gt;</a:t>
            </a:r>
            <a:r>
              <a:rPr lang="en-US" dirty="0">
                <a:latin typeface="Consolas"/>
              </a:rPr>
              <a:t> ./matrixRep1D.exe               </a:t>
            </a:r>
            <a:endParaRPr lang="en-US" dirty="0">
              <a:latin typeface="Consolas" panose="020B0609020204030204" pitchFamily="49" charset="0"/>
            </a:endParaRPr>
          </a:p>
          <a:p>
            <a:r>
              <a:rPr lang="en-US" dirty="0">
                <a:latin typeface="Consolas" panose="020B0609020204030204" pitchFamily="49" charset="0"/>
              </a:rPr>
              <a:t>Pass 1 for row-wise, pass 2 for column-wise sum.</a:t>
            </a:r>
          </a:p>
          <a:p>
            <a:endParaRPr lang="en-US" dirty="0">
              <a:latin typeface="Consolas"/>
            </a:endParaRPr>
          </a:p>
          <a:p>
            <a:r>
              <a:rPr lang="en-US" dirty="0">
                <a:latin typeface="Consolas"/>
              </a:rPr>
              <a:t>                                </a:t>
            </a:r>
            <a:endParaRPr lang="en-US">
              <a:latin typeface="Consolas" panose="020B0609020204030204" pitchFamily="49" charset="0"/>
            </a:endParaRPr>
          </a:p>
          <a:p>
            <a:r>
              <a:rPr lang="en-US" dirty="0">
                <a:solidFill>
                  <a:schemeClr val="bg1">
                    <a:lumMod val="50000"/>
                  </a:schemeClr>
                </a:solidFill>
                <a:latin typeface="Consolas"/>
              </a:rPr>
              <a:t>TRUMAN Release&gt;</a:t>
            </a:r>
            <a:r>
              <a:rPr lang="en-US" dirty="0">
                <a:latin typeface="Consolas"/>
              </a:rPr>
              <a:t> ./matrixRep1D.exe 1             </a:t>
            </a:r>
            <a:endParaRPr lang="en-US" dirty="0">
              <a:latin typeface="Consolas" panose="020B0609020204030204" pitchFamily="49" charset="0"/>
            </a:endParaRPr>
          </a:p>
          <a:p>
            <a:r>
              <a:rPr lang="en-US" dirty="0">
                <a:latin typeface="Consolas" panose="020B0609020204030204" pitchFamily="49" charset="0"/>
              </a:rPr>
              <a:t>The sum of the elements is: 2772.088785         </a:t>
            </a:r>
          </a:p>
          <a:p>
            <a:r>
              <a:rPr lang="en-US" dirty="0">
                <a:latin typeface="Consolas"/>
              </a:rPr>
              <a:t>Time spent in nanoseconds:  3            </a:t>
            </a:r>
            <a:endParaRPr lang="en-US" dirty="0">
              <a:latin typeface="Consolas" panose="020B0609020204030204" pitchFamily="49" charset="0"/>
            </a:endParaRPr>
          </a:p>
          <a:p>
            <a:endParaRPr lang="en-US" dirty="0">
              <a:latin typeface="Consolas"/>
            </a:endParaRPr>
          </a:p>
          <a:p>
            <a:r>
              <a:rPr lang="en-US" dirty="0">
                <a:latin typeface="Consolas"/>
              </a:rPr>
              <a:t>                                </a:t>
            </a:r>
            <a:endParaRPr lang="en-US"/>
          </a:p>
          <a:p>
            <a:r>
              <a:rPr lang="en-US" dirty="0">
                <a:solidFill>
                  <a:schemeClr val="bg1">
                    <a:lumMod val="50000"/>
                  </a:schemeClr>
                </a:solidFill>
                <a:latin typeface="Consolas"/>
              </a:rPr>
              <a:t>TRUMAN Release&gt;</a:t>
            </a:r>
            <a:r>
              <a:rPr lang="en-US" dirty="0">
                <a:latin typeface="Consolas"/>
              </a:rPr>
              <a:t> ./matrixRep1D.exe 2             </a:t>
            </a:r>
            <a:endParaRPr lang="en-US" dirty="0">
              <a:latin typeface="Consolas" panose="020B0609020204030204" pitchFamily="49" charset="0"/>
            </a:endParaRPr>
          </a:p>
          <a:p>
            <a:r>
              <a:rPr lang="en-US" dirty="0">
                <a:latin typeface="Consolas" panose="020B0609020204030204" pitchFamily="49" charset="0"/>
              </a:rPr>
              <a:t>The sum of the elements is: 2772.088785         </a:t>
            </a:r>
          </a:p>
          <a:p>
            <a:r>
              <a:rPr lang="en-US" dirty="0">
                <a:latin typeface="Consolas"/>
              </a:rPr>
              <a:t>Time spent in nanoseconds:  23            </a:t>
            </a:r>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p:cNvSpPr/>
          <p:nvPr/>
        </p:nvSpPr>
        <p:spPr>
          <a:xfrm>
            <a:off x="2983230" y="5857267"/>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
        <p:nvSpPr>
          <p:cNvPr id="6" name="Rectangle 5">
            <a:extLst>
              <a:ext uri="{FF2B5EF4-FFF2-40B4-BE49-F238E27FC236}">
                <a16:creationId xmlns:a16="http://schemas.microsoft.com/office/drawing/2014/main" id="{A431DC0B-E591-4928-BC76-E42CA927561F}"/>
              </a:ext>
            </a:extLst>
          </p:cNvPr>
          <p:cNvSpPr/>
          <p:nvPr/>
        </p:nvSpPr>
        <p:spPr>
          <a:xfrm>
            <a:off x="5952531" y="3359354"/>
            <a:ext cx="396159" cy="335280"/>
          </a:xfrm>
          <a:prstGeom prst="rect">
            <a:avLst/>
          </a:prstGeom>
          <a:noFill/>
          <a:ln>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Rectangle 6">
            <a:extLst>
              <a:ext uri="{FF2B5EF4-FFF2-40B4-BE49-F238E27FC236}">
                <a16:creationId xmlns:a16="http://schemas.microsoft.com/office/drawing/2014/main" id="{161BF765-97B3-471B-B3B1-2D2C71C145D5}"/>
              </a:ext>
            </a:extLst>
          </p:cNvPr>
          <p:cNvSpPr/>
          <p:nvPr/>
        </p:nvSpPr>
        <p:spPr>
          <a:xfrm>
            <a:off x="5953678" y="4714568"/>
            <a:ext cx="396159" cy="335280"/>
          </a:xfrm>
          <a:prstGeom prst="rect">
            <a:avLst/>
          </a:prstGeom>
          <a:noFill/>
          <a:ln>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96698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a:t>
            </a:r>
            <a:r>
              <a:rPr lang="en-US" b="1" dirty="0"/>
              <a:t>2D</a:t>
            </a:r>
            <a:r>
              <a:rPr lang="en-US" dirty="0"/>
              <a:t> approach, </a:t>
            </a:r>
            <a:r>
              <a:rPr lang="en-US" u="sng" dirty="0"/>
              <a:t>revisited</a:t>
            </a:r>
            <a:r>
              <a:rPr lang="en-US" dirty="0"/>
              <a:t>: locality vs. non-locality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548640" y="1307671"/>
            <a:ext cx="4963160" cy="4801314"/>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&lt;chrono&gt;</a:t>
            </a:r>
            <a:r>
              <a:rPr lang="en-US" sz="900" dirty="0">
                <a:solidFill>
                  <a:srgbClr val="000000"/>
                </a:solidFill>
                <a:latin typeface="Consolas"/>
              </a:rPr>
              <a:t> </a:t>
            </a:r>
            <a:r>
              <a:rPr lang="en-US" sz="900" dirty="0">
                <a:solidFill>
                  <a:srgbClr val="008000"/>
                </a:solidFill>
                <a:latin typeface="Consolas"/>
              </a:rPr>
              <a:t>// need this for cross-platform timers in C++</a:t>
            </a:r>
            <a:endParaRPr lang="en-US" sz="900" dirty="0">
              <a:solidFill>
                <a:srgbClr val="000000"/>
              </a:solidFill>
              <a:latin typeface="Consolas"/>
            </a:endParaRPr>
          </a:p>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a:t>
            </a:r>
            <a:r>
              <a:rPr lang="en-US" sz="900" dirty="0" err="1">
                <a:solidFill>
                  <a:srgbClr val="A31515"/>
                </a:solidFill>
                <a:latin typeface="Consolas"/>
              </a:rPr>
              <a:t>cstdio</a:t>
            </a:r>
            <a:r>
              <a:rPr lang="en-US" sz="900" dirty="0">
                <a:solidFill>
                  <a:srgbClr val="A31515"/>
                </a:solidFill>
                <a:latin typeface="Consolas"/>
              </a:rPr>
              <a:t>&gt;</a:t>
            </a:r>
            <a:endParaRPr lang="en-US" sz="900" dirty="0">
              <a:solidFill>
                <a:srgbClr val="000000"/>
              </a:solidFill>
              <a:latin typeface="Consolas"/>
            </a:endParaRPr>
          </a:p>
          <a:p>
            <a:r>
              <a:rPr lang="en-US" sz="900" dirty="0">
                <a:solidFill>
                  <a:srgbClr val="808080"/>
                </a:solidFill>
                <a:latin typeface="Consolas"/>
              </a:rPr>
              <a:t>#include</a:t>
            </a:r>
            <a:r>
              <a:rPr lang="en-US" sz="900" dirty="0">
                <a:solidFill>
                  <a:srgbClr val="000000"/>
                </a:solidFill>
                <a:latin typeface="Consolas"/>
              </a:rPr>
              <a:t> </a:t>
            </a:r>
            <a:r>
              <a:rPr lang="en-US" sz="900" dirty="0">
                <a:solidFill>
                  <a:srgbClr val="A31515"/>
                </a:solidFill>
                <a:latin typeface="Consolas"/>
              </a:rPr>
              <a:t>&lt;</a:t>
            </a:r>
            <a:r>
              <a:rPr lang="en-US" sz="900" dirty="0" err="1">
                <a:solidFill>
                  <a:srgbClr val="A31515"/>
                </a:solidFill>
                <a:latin typeface="Consolas"/>
              </a:rPr>
              <a:t>cstdlib</a:t>
            </a:r>
            <a:r>
              <a:rPr lang="en-US" sz="900" dirty="0">
                <a:solidFill>
                  <a:srgbClr val="A31515"/>
                </a:solidFill>
                <a:latin typeface="Consolas"/>
              </a:rPr>
              <a:t>&gt;</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a:rPr>
              <a:t>struct</a:t>
            </a:r>
            <a:r>
              <a:rPr lang="en-US" sz="900" dirty="0">
                <a:solidFill>
                  <a:srgbClr val="000000"/>
                </a:solidFill>
                <a:latin typeface="Consolas"/>
              </a:rPr>
              <a:t> </a:t>
            </a:r>
            <a:r>
              <a:rPr lang="en-US" sz="900" dirty="0">
                <a:solidFill>
                  <a:srgbClr val="2B91AF"/>
                </a:solidFill>
                <a:latin typeface="Consolas"/>
              </a:rPr>
              <a:t>Matrix2D</a:t>
            </a:r>
            <a:r>
              <a:rPr lang="en-US" sz="900" dirty="0">
                <a:solidFill>
                  <a:srgbClr val="000000"/>
                </a:solidFill>
                <a:latin typeface="Consolas"/>
              </a:rPr>
              <a:t> {</a:t>
            </a:r>
          </a:p>
          <a:p>
            <a:r>
              <a:rPr lang="en-US" sz="900" dirty="0">
                <a:solidFill>
                  <a:srgbClr val="000000"/>
                </a:solidFill>
                <a:latin typeface="Consolas" panose="020B0609020204030204" pitchFamily="49" charset="0"/>
              </a:rPr>
              <a:t>  </a:t>
            </a:r>
            <a:r>
              <a:rPr lang="en-US" sz="900" dirty="0">
                <a:solidFill>
                  <a:srgbClr val="006400"/>
                </a:solidFill>
                <a:latin typeface="Consolas" panose="020B0609020204030204" pitchFamily="49" charset="0"/>
              </a:rPr>
              <a:t>/// 2D matrix stored row-wise in a one dimensional array</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height; </a:t>
            </a:r>
            <a:r>
              <a:rPr lang="en-US" sz="900" dirty="0">
                <a:solidFill>
                  <a:srgbClr val="006400"/>
                </a:solidFill>
                <a:latin typeface="Consolas" panose="020B0609020204030204" pitchFamily="49" charset="0"/>
              </a:rPr>
              <a:t>/// number of rows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width;  </a:t>
            </a:r>
            <a:r>
              <a:rPr lang="en-US" sz="900" dirty="0">
                <a:solidFill>
                  <a:srgbClr val="006400"/>
                </a:solidFill>
                <a:latin typeface="Consolas" panose="020B0609020204030204" pitchFamily="49" charset="0"/>
              </a:rPr>
              <a:t>/// number of columns in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double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pRows</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a:t>
            </a:r>
          </a:p>
          <a:p>
            <a:endParaRPr lang="en-US" sz="900" dirty="0">
              <a:solidFill>
                <a:srgbClr val="000000"/>
              </a:solidFill>
              <a:latin typeface="Consolas" panose="020B0609020204030204" pitchFamily="49" charset="0"/>
            </a:endParaRPr>
          </a:p>
          <a:p>
            <a:r>
              <a:rPr lang="en-US" sz="900" dirty="0">
                <a:solidFill>
                  <a:srgbClr val="0000FF"/>
                </a:solidFill>
                <a:latin typeface="Consolas"/>
              </a:rPr>
              <a:t>int</a:t>
            </a:r>
            <a:r>
              <a:rPr lang="en-US" sz="900" dirty="0">
                <a:solidFill>
                  <a:srgbClr val="000000"/>
                </a:solidFill>
                <a:latin typeface="Consolas"/>
              </a:rPr>
              <a:t> main(</a:t>
            </a:r>
            <a:r>
              <a:rPr lang="en-US" sz="900" dirty="0">
                <a:solidFill>
                  <a:srgbClr val="0000FF"/>
                </a:solidFill>
                <a:latin typeface="Consolas"/>
              </a:rPr>
              <a:t>int</a:t>
            </a:r>
            <a:r>
              <a:rPr lang="en-US" sz="900" dirty="0">
                <a:solidFill>
                  <a:srgbClr val="000000"/>
                </a:solidFill>
                <a:latin typeface="Consolas"/>
              </a:rPr>
              <a:t> </a:t>
            </a:r>
            <a:r>
              <a:rPr lang="en-US" sz="900" b="1" dirty="0" err="1">
                <a:solidFill>
                  <a:srgbClr val="808080"/>
                </a:solidFill>
                <a:latin typeface="Consolas"/>
              </a:rPr>
              <a:t>argc</a:t>
            </a:r>
            <a:r>
              <a:rPr lang="en-US" sz="900" dirty="0">
                <a:solidFill>
                  <a:srgbClr val="000000"/>
                </a:solidFill>
                <a:latin typeface="Consolas"/>
              </a:rPr>
              <a:t>, </a:t>
            </a:r>
            <a:r>
              <a:rPr lang="en-US" sz="900" dirty="0">
                <a:solidFill>
                  <a:srgbClr val="0000FF"/>
                </a:solidFill>
                <a:latin typeface="Consolas"/>
              </a:rPr>
              <a:t>char</a:t>
            </a:r>
            <a:r>
              <a:rPr lang="en-US" sz="900" dirty="0">
                <a:solidFill>
                  <a:srgbClr val="000000"/>
                </a:solidFill>
                <a:latin typeface="Consolas"/>
              </a:rPr>
              <a:t> *</a:t>
            </a:r>
            <a:r>
              <a:rPr lang="en-US" sz="900" b="1" dirty="0" err="1">
                <a:solidFill>
                  <a:srgbClr val="808080"/>
                </a:solidFill>
                <a:latin typeface="Consolas"/>
              </a:rPr>
              <a:t>argv</a:t>
            </a:r>
            <a:r>
              <a:rPr lang="en-US" sz="900" dirty="0">
                <a:solidFill>
                  <a:srgbClr val="000000"/>
                </a:solidFill>
                <a:latin typeface="Consolas"/>
              </a:rPr>
              <a:t>[]) {</a:t>
            </a:r>
          </a:p>
          <a:p>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a:t>
            </a:r>
            <a:r>
              <a:rPr lang="en-US" sz="900" b="1" dirty="0" err="1">
                <a:solidFill>
                  <a:srgbClr val="808080"/>
                </a:solidFill>
                <a:latin typeface="Consolas"/>
              </a:rPr>
              <a:t>argc</a:t>
            </a:r>
            <a:r>
              <a:rPr lang="en-US" sz="900" b="1" dirty="0">
                <a:solidFill>
                  <a:srgbClr val="000000"/>
                </a:solidFill>
                <a:latin typeface="Consolas"/>
              </a:rPr>
              <a:t> </a:t>
            </a:r>
            <a:r>
              <a:rPr lang="en-US" sz="900" dirty="0">
                <a:solidFill>
                  <a:srgbClr val="000000"/>
                </a:solidFill>
                <a:latin typeface="Consolas"/>
              </a:rPr>
              <a:t>!= </a:t>
            </a:r>
            <a:r>
              <a:rPr lang="en-US" sz="900" dirty="0">
                <a:solidFill>
                  <a:srgbClr val="7030A0"/>
                </a:solidFill>
                <a:latin typeface="Consolas"/>
              </a:rPr>
              <a:t>2</a:t>
            </a:r>
            <a:r>
              <a:rPr lang="en-US" sz="900" dirty="0">
                <a:solidFill>
                  <a:srgbClr val="000000"/>
                </a:solidFill>
                <a:latin typeface="Consolas"/>
              </a:rPr>
              <a:t>) {</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"Pass 1 for row-wise, pass 2 for column-wise sum.\n"</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1</a:t>
            </a:r>
            <a:r>
              <a:rPr lang="en-US" sz="900" dirty="0">
                <a:solidFill>
                  <a:srgbClr val="000000"/>
                </a:solidFill>
                <a:latin typeface="Consolas"/>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option = std::</a:t>
            </a:r>
            <a:r>
              <a:rPr lang="en-US" sz="900" dirty="0" err="1">
                <a:solidFill>
                  <a:srgbClr val="000000"/>
                </a:solidFill>
                <a:latin typeface="Consolas"/>
              </a:rPr>
              <a:t>atoi</a:t>
            </a:r>
            <a:r>
              <a:rPr lang="en-US" sz="900" dirty="0">
                <a:solidFill>
                  <a:srgbClr val="000000"/>
                </a:solidFill>
                <a:latin typeface="Consolas"/>
              </a:rPr>
              <a:t>(</a:t>
            </a:r>
            <a:r>
              <a:rPr lang="en-US" sz="900" b="1" dirty="0" err="1">
                <a:solidFill>
                  <a:srgbClr val="808080"/>
                </a:solidFill>
                <a:latin typeface="Consolas"/>
              </a:rPr>
              <a:t>argv</a:t>
            </a:r>
            <a:r>
              <a:rPr lang="en-US" sz="900" dirty="0">
                <a:solidFill>
                  <a:srgbClr val="000000"/>
                </a:solidFill>
                <a:latin typeface="Consolas"/>
              </a:rPr>
              <a:t>[1]);</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struct</a:t>
            </a:r>
            <a:r>
              <a:rPr lang="en-US" sz="900" dirty="0">
                <a:solidFill>
                  <a:srgbClr val="000000"/>
                </a:solidFill>
                <a:latin typeface="Consolas"/>
              </a:rPr>
              <a:t> </a:t>
            </a:r>
            <a:r>
              <a:rPr lang="en-US" sz="900" dirty="0">
                <a:solidFill>
                  <a:srgbClr val="2B91AF"/>
                </a:solidFill>
                <a:latin typeface="Consolas"/>
              </a:rPr>
              <a:t>Matrix2D</a:t>
            </a:r>
            <a:r>
              <a:rPr lang="en-US" sz="900" dirty="0">
                <a:solidFill>
                  <a:srgbClr val="000000"/>
                </a:solidFill>
                <a:latin typeface="Consolas"/>
              </a:rPr>
              <a:t> mat2D;</a:t>
            </a:r>
          </a:p>
          <a:p>
            <a:r>
              <a:rPr lang="en-US" sz="900" dirty="0">
                <a:solidFill>
                  <a:srgbClr val="000000"/>
                </a:solidFill>
                <a:latin typeface="Consolas"/>
              </a:rPr>
              <a:t>  mat2D.height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r>
              <a:rPr lang="en-US" sz="900" dirty="0">
                <a:solidFill>
                  <a:srgbClr val="000000"/>
                </a:solidFill>
                <a:latin typeface="Consolas"/>
              </a:rPr>
              <a:t>  mat2D.width = </a:t>
            </a:r>
            <a:r>
              <a:rPr lang="en-US" sz="900" dirty="0">
                <a:solidFill>
                  <a:srgbClr val="7030A0"/>
                </a:solidFill>
                <a:latin typeface="Consolas"/>
              </a:rPr>
              <a:t>2000</a:t>
            </a:r>
            <a:r>
              <a:rPr lang="en-US" sz="900" dirty="0">
                <a:solidFill>
                  <a:srgbClr val="000000"/>
                </a:solidFill>
                <a:latin typeface="Consolas"/>
              </a:rPr>
              <a:t>;  </a:t>
            </a:r>
            <a:r>
              <a:rPr lang="en-US" sz="900" dirty="0">
                <a:solidFill>
                  <a:srgbClr val="008000"/>
                </a:solidFill>
                <a:latin typeface="Consolas"/>
              </a:rPr>
              <a:t>// perhaps you set this based on user input</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a:rPr>
              <a:t>  mat2D.pRows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[mat2D.height];</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i;</a:t>
            </a:r>
          </a:p>
          <a:p>
            <a:endParaRPr lang="en-US" sz="900" dirty="0">
              <a:solidFill>
                <a:srgbClr val="000000"/>
              </a:solidFill>
              <a:latin typeface="Consolas" panose="020B0609020204030204" pitchFamily="49" charset="0"/>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mat2D.pRows[</a:t>
            </a:r>
            <a:r>
              <a:rPr lang="en-US" sz="900" dirty="0" err="1">
                <a:solidFill>
                  <a:srgbClr val="000000"/>
                </a:solidFill>
                <a:latin typeface="Consolas"/>
              </a:rPr>
              <a:t>i</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[mat2D.width];</a:t>
            </a: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Get meaningful values in this matrix</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unsigned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j;</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mat2D.width;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mat2D.pRows[i][j] = </a:t>
            </a:r>
            <a:r>
              <a:rPr lang="en-US" sz="900" dirty="0">
                <a:solidFill>
                  <a:srgbClr val="7030A0"/>
                </a:solidFill>
                <a:latin typeface="Consolas"/>
              </a:rPr>
              <a:t>1.</a:t>
            </a:r>
            <a:r>
              <a:rPr lang="en-US" sz="900" dirty="0">
                <a:solidFill>
                  <a:srgbClr val="000000"/>
                </a:solidFill>
                <a:latin typeface="Consolas"/>
              </a:rPr>
              <a:t> / (i + j + </a:t>
            </a:r>
            <a:r>
              <a:rPr lang="en-US" sz="900" dirty="0">
                <a:solidFill>
                  <a:srgbClr val="7030A0"/>
                </a:solidFill>
                <a:latin typeface="Consolas"/>
              </a:rPr>
              <a:t>1.</a:t>
            </a:r>
            <a:r>
              <a:rPr lang="en-US" sz="900" dirty="0">
                <a:solidFill>
                  <a:srgbClr val="000000"/>
                </a:solidFill>
                <a:latin typeface="Consolas"/>
              </a:rPr>
              <a:t>);</a:t>
            </a:r>
          </a:p>
        </p:txBody>
      </p:sp>
      <p:sp>
        <p:nvSpPr>
          <p:cNvPr id="7" name="Rectangle 6"/>
          <p:cNvSpPr/>
          <p:nvPr/>
        </p:nvSpPr>
        <p:spPr>
          <a:xfrm>
            <a:off x="6695440" y="1640042"/>
            <a:ext cx="5051083" cy="4108817"/>
          </a:xfrm>
          <a:prstGeom prst="rect">
            <a:avLst/>
          </a:prstGeom>
          <a:solidFill>
            <a:schemeClr val="bg1">
              <a:lumMod val="95000"/>
            </a:schemeClr>
          </a:solidFill>
        </p:spPr>
        <p:txBody>
          <a:bodyPr wrap="square" lIns="91440" tIns="45720" rIns="91440" bIns="45720" anchor="t">
            <a:spAutoFit/>
          </a:bodyPr>
          <a:lstStyle/>
          <a:p>
            <a:r>
              <a:rPr lang="en-US" sz="900" dirty="0">
                <a:solidFill>
                  <a:srgbClr val="008000"/>
                </a:solidFill>
                <a:latin typeface="Consolas" panose="020B0609020204030204" pitchFamily="49" charset="0"/>
              </a:rPr>
              <a:t>// Compute sum of elements</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1E00FF"/>
                </a:solidFill>
                <a:latin typeface="Consolas"/>
              </a:rPr>
              <a:t>auto</a:t>
            </a:r>
            <a:r>
              <a:rPr lang="en-US" sz="900" dirty="0">
                <a:solidFill>
                  <a:srgbClr val="008000"/>
                </a:solidFill>
                <a:latin typeface="Consolas"/>
              </a:rPr>
              <a:t> </a:t>
            </a:r>
            <a:r>
              <a:rPr lang="en-US" sz="900" b="1" dirty="0">
                <a:solidFill>
                  <a:schemeClr val="bg1">
                    <a:lumMod val="50000"/>
                  </a:schemeClr>
                </a:solidFill>
                <a:latin typeface="Consolas"/>
              </a:rPr>
              <a:t>start </a:t>
            </a:r>
            <a:r>
              <a:rPr lang="en-US" sz="900" dirty="0">
                <a:latin typeface="Consolas"/>
              </a:rPr>
              <a:t>= std::chrono::</a:t>
            </a:r>
            <a:r>
              <a:rPr lang="en-US" sz="900" dirty="0" err="1">
                <a:solidFill>
                  <a:srgbClr val="1E00FF"/>
                </a:solidFill>
                <a:latin typeface="Consolas"/>
              </a:rPr>
              <a:t>high_resolution_clock</a:t>
            </a:r>
            <a:r>
              <a:rPr lang="en-US" sz="900" dirty="0">
                <a:latin typeface="Consolas"/>
              </a:rPr>
              <a:t>::now(); </a:t>
            </a:r>
            <a:r>
              <a:rPr lang="en-US" sz="900" dirty="0">
                <a:solidFill>
                  <a:schemeClr val="accent6">
                    <a:lumMod val="75000"/>
                  </a:schemeClr>
                </a:solidFill>
                <a:latin typeface="Consolas"/>
              </a:rPr>
              <a:t>// Get a timestamp</a:t>
            </a:r>
            <a:endParaRPr lang="en-US" sz="900" dirty="0">
              <a:solidFill>
                <a:schemeClr val="accent6">
                  <a:lumMod val="75000"/>
                </a:schemeClr>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(option == </a:t>
            </a:r>
            <a:r>
              <a:rPr lang="en-US" sz="900" dirty="0">
                <a:solidFill>
                  <a:srgbClr val="7030A0"/>
                </a:solidFill>
                <a:latin typeface="Consolas"/>
              </a:rPr>
              <a:t>1</a:t>
            </a:r>
            <a:r>
              <a:rPr lang="en-US" sz="900" dirty="0">
                <a:solidFill>
                  <a:srgbClr val="000000"/>
                </a:solidFill>
                <a:latin typeface="Consolas"/>
              </a:rPr>
              <a:t>) {</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mat2D.width;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sum += mat2D.pRows[</a:t>
            </a:r>
            <a:r>
              <a:rPr lang="en-US" sz="900" dirty="0" err="1">
                <a:solidFill>
                  <a:srgbClr val="000000"/>
                </a:solidFill>
                <a:latin typeface="Consolas"/>
              </a:rPr>
              <a:t>i</a:t>
            </a:r>
            <a:r>
              <a:rPr lang="en-US" sz="900" dirty="0">
                <a:solidFill>
                  <a:srgbClr val="000000"/>
                </a:solidFill>
                <a:latin typeface="Consolas"/>
              </a:rPr>
              <a:t>][j];</a:t>
            </a:r>
          </a:p>
          <a:p>
            <a:r>
              <a:rPr lang="en-US" sz="900" dirty="0">
                <a:solidFill>
                  <a:srgbClr val="000000"/>
                </a:solidFill>
                <a:latin typeface="Consolas"/>
              </a:rPr>
              <a:t>  } </a:t>
            </a:r>
            <a:r>
              <a:rPr lang="en-US" sz="900" dirty="0">
                <a:solidFill>
                  <a:srgbClr val="0000FF"/>
                </a:solidFill>
                <a:latin typeface="Consolas"/>
              </a:rPr>
              <a:t>else</a:t>
            </a:r>
            <a:r>
              <a:rPr lang="en-US" sz="900" dirty="0">
                <a:solidFill>
                  <a:srgbClr val="000000"/>
                </a:solidFill>
                <a:latin typeface="Consolas"/>
              </a:rPr>
              <a:t> </a:t>
            </a:r>
            <a:r>
              <a:rPr lang="en-US" sz="900" dirty="0">
                <a:solidFill>
                  <a:srgbClr val="0000FF"/>
                </a:solidFill>
                <a:latin typeface="Consolas"/>
              </a:rPr>
              <a:t>if</a:t>
            </a:r>
            <a:r>
              <a:rPr lang="en-US" sz="900" dirty="0">
                <a:solidFill>
                  <a:srgbClr val="000000"/>
                </a:solidFill>
                <a:latin typeface="Consolas"/>
              </a:rPr>
              <a:t> (option == 2) {</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mat2D.width; </a:t>
            </a:r>
            <a:r>
              <a:rPr lang="en-US" sz="900" dirty="0" err="1">
                <a:solidFill>
                  <a:srgbClr val="000000"/>
                </a:solidFill>
                <a:latin typeface="Consolas"/>
              </a:rPr>
              <a:t>j++</a:t>
            </a:r>
            <a:r>
              <a:rPr lang="en-US" sz="900" dirty="0">
                <a:solidFill>
                  <a:srgbClr val="000000"/>
                </a:solidFill>
                <a:latin typeface="Consolas"/>
              </a:rPr>
              <a:t>)</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sum += mat2D.pRows[</a:t>
            </a:r>
            <a:r>
              <a:rPr lang="en-US" sz="900" dirty="0" err="1">
                <a:solidFill>
                  <a:srgbClr val="000000"/>
                </a:solidFill>
                <a:latin typeface="Consolas"/>
              </a:rPr>
              <a:t>i</a:t>
            </a:r>
            <a:r>
              <a:rPr lang="en-US" sz="900" dirty="0">
                <a:solidFill>
                  <a:srgbClr val="000000"/>
                </a:solidFill>
                <a:latin typeface="Consolas"/>
              </a:rPr>
              <a:t>][j];</a:t>
            </a:r>
          </a:p>
          <a:p>
            <a:r>
              <a:rPr lang="en-US" sz="900" dirty="0">
                <a:solidFill>
                  <a:srgbClr val="000000"/>
                </a:solidFill>
                <a:latin typeface="Consolas"/>
              </a:rPr>
              <a:t>  } </a:t>
            </a:r>
            <a:r>
              <a:rPr lang="en-US" sz="900" dirty="0">
                <a:solidFill>
                  <a:srgbClr val="0000FF"/>
                </a:solidFill>
                <a:latin typeface="Consolas"/>
              </a:rPr>
              <a:t>else</a:t>
            </a:r>
            <a:r>
              <a:rPr lang="en-US" sz="900" dirty="0">
                <a:solidFill>
                  <a:srgbClr val="000000"/>
                </a:solidFill>
                <a:latin typeface="Consolas"/>
              </a:rPr>
              <a:t> {</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"Bad input option.\n"</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1</a:t>
            </a:r>
            <a:r>
              <a:rPr lang="en-US" sz="900" dirty="0">
                <a:solidFill>
                  <a:srgbClr val="000000"/>
                </a:solidFill>
                <a:latin typeface="Consolas"/>
              </a:rPr>
              <a:t>;</a:t>
            </a:r>
          </a:p>
          <a:p>
            <a:r>
              <a:rPr lang="en-US" sz="900" dirty="0">
                <a:solidFill>
                  <a:srgbClr val="000000"/>
                </a:solidFill>
                <a:latin typeface="Consolas"/>
              </a:rPr>
              <a:t>  }</a:t>
            </a: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end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 </a:t>
            </a:r>
            <a:r>
              <a:rPr lang="en-US" sz="900" dirty="0">
                <a:solidFill>
                  <a:schemeClr val="accent6">
                    <a:lumMod val="75000"/>
                  </a:schemeClr>
                </a:solidFill>
                <a:latin typeface="Consolas"/>
              </a:rPr>
              <a:t>// Get a timestamp</a:t>
            </a:r>
            <a:endParaRPr lang="en-US" sz="900" dirty="0">
              <a:solidFill>
                <a:schemeClr val="accent6">
                  <a:lumMod val="75000"/>
                </a:schemeClr>
              </a:solidFill>
              <a:ea typeface="+mn-lt"/>
              <a:cs typeface="+mn-lt"/>
            </a:endParaRPr>
          </a:p>
          <a:p>
            <a:endParaRPr lang="en-US" sz="900" dirty="0">
              <a:solidFill>
                <a:srgbClr val="000000"/>
              </a:solidFill>
              <a:latin typeface="Consolas"/>
            </a:endParaRPr>
          </a:p>
          <a:p>
            <a:r>
              <a:rPr lang="en-US" sz="900" dirty="0">
                <a:solidFill>
                  <a:srgbClr val="000000"/>
                </a:solidFill>
                <a:latin typeface="Consolas"/>
              </a:rPr>
              <a:t>  </a:t>
            </a:r>
            <a:r>
              <a:rPr lang="en-US" sz="900" dirty="0">
                <a:solidFill>
                  <a:srgbClr val="1E00FF"/>
                </a:solidFill>
                <a:latin typeface="Consolas"/>
              </a:rPr>
              <a:t>auto</a:t>
            </a:r>
            <a:r>
              <a:rPr lang="en-US" sz="900" dirty="0">
                <a:solidFill>
                  <a:srgbClr val="000000"/>
                </a:solidFill>
                <a:latin typeface="Consolas"/>
              </a:rPr>
              <a:t> </a:t>
            </a:r>
            <a:r>
              <a:rPr lang="en-US" sz="900" b="1" dirty="0">
                <a:solidFill>
                  <a:schemeClr val="bg1">
                    <a:lumMod val="50000"/>
                  </a:schemeClr>
                </a:solidFill>
                <a:latin typeface="Consolas"/>
              </a:rPr>
              <a:t>elapsed </a:t>
            </a:r>
            <a:r>
              <a:rPr lang="en-US" sz="900" dirty="0">
                <a:solidFill>
                  <a:srgbClr val="000000"/>
                </a:solidFill>
                <a:latin typeface="Consolas"/>
              </a:rPr>
              <a:t>= </a:t>
            </a:r>
            <a:r>
              <a:rPr lang="en-US" sz="900" b="1" dirty="0">
                <a:solidFill>
                  <a:schemeClr val="bg1">
                    <a:lumMod val="50000"/>
                  </a:schemeClr>
                </a:solidFill>
                <a:latin typeface="Consolas"/>
              </a:rPr>
              <a:t>end </a:t>
            </a:r>
            <a:r>
              <a:rPr lang="en-US" sz="900" dirty="0">
                <a:solidFill>
                  <a:srgbClr val="000000"/>
                </a:solidFill>
                <a:latin typeface="Consolas"/>
              </a:rPr>
              <a:t>– </a:t>
            </a:r>
            <a:r>
              <a:rPr lang="en-US" sz="900" b="1" dirty="0">
                <a:solidFill>
                  <a:schemeClr val="bg1">
                    <a:lumMod val="50000"/>
                  </a:schemeClr>
                </a:solidFill>
                <a:latin typeface="Consolas"/>
              </a:rPr>
              <a:t>start</a:t>
            </a:r>
            <a:r>
              <a:rPr lang="en-US" sz="900" dirty="0">
                <a:solidFill>
                  <a:srgbClr val="000000"/>
                </a:solidFill>
                <a:latin typeface="Consolas"/>
              </a:rPr>
              <a:t>; </a:t>
            </a:r>
            <a:r>
              <a:rPr lang="en-US" sz="900" dirty="0">
                <a:solidFill>
                  <a:schemeClr val="accent6">
                    <a:lumMod val="75000"/>
                  </a:schemeClr>
                </a:solidFill>
                <a:latin typeface="Consolas"/>
              </a:rPr>
              <a:t>// Get difference between timestamps</a:t>
            </a:r>
            <a:endParaRPr lang="en-US" sz="900">
              <a:solidFill>
                <a:schemeClr val="accent6">
                  <a:lumMod val="75000"/>
                </a:schemeClr>
              </a:solidFill>
              <a:ea typeface="+mn-lt"/>
              <a:cs typeface="+mn-lt"/>
            </a:endParaRP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"The sum of the elements is: %f\n"</a:t>
            </a:r>
            <a:r>
              <a:rPr lang="en-US" sz="900" dirty="0">
                <a:solidFill>
                  <a:srgbClr val="000000"/>
                </a:solidFill>
                <a:latin typeface="Consolas"/>
              </a:rPr>
              <a:t>, sum);</a:t>
            </a:r>
          </a:p>
          <a:p>
            <a:r>
              <a:rPr lang="en-US" sz="900" dirty="0">
                <a:solidFill>
                  <a:srgbClr val="000000"/>
                </a:solidFill>
                <a:latin typeface="Consolas"/>
              </a:rPr>
              <a:t>  std::</a:t>
            </a:r>
            <a:r>
              <a:rPr lang="en-US" sz="900" dirty="0" err="1">
                <a:solidFill>
                  <a:srgbClr val="000000"/>
                </a:solidFill>
                <a:latin typeface="Consolas"/>
              </a:rPr>
              <a:t>printf</a:t>
            </a:r>
            <a:r>
              <a:rPr lang="en-US" sz="900" dirty="0">
                <a:solidFill>
                  <a:srgbClr val="000000"/>
                </a:solidFill>
                <a:latin typeface="Consolas"/>
              </a:rPr>
              <a:t>(</a:t>
            </a:r>
            <a:r>
              <a:rPr lang="en-US" sz="900" dirty="0">
                <a:solidFill>
                  <a:srgbClr val="A31515"/>
                </a:solidFill>
                <a:latin typeface="Consolas"/>
              </a:rPr>
              <a:t>"Time spent in nanoseconds: %d\n"</a:t>
            </a:r>
            <a:r>
              <a:rPr lang="en-US" sz="900" dirty="0">
                <a:solidFill>
                  <a:srgbClr val="000000"/>
                </a:solidFill>
                <a:latin typeface="Consolas"/>
              </a:rPr>
              <a:t>, </a:t>
            </a:r>
            <a:endParaRPr lang="en-US" sz="900" dirty="0">
              <a:solidFill>
                <a:srgbClr val="000000"/>
              </a:solidFill>
              <a:latin typeface="Consolas" panose="020B0609020204030204" pitchFamily="49" charset="0"/>
            </a:endParaRPr>
          </a:p>
          <a:p>
            <a:r>
              <a:rPr lang="en-US" sz="900" dirty="0">
                <a:solidFill>
                  <a:srgbClr val="000000"/>
                </a:solidFill>
                <a:latin typeface="Consolas"/>
              </a:rPr>
              <a:t>    std::chrono::</a:t>
            </a:r>
            <a:r>
              <a:rPr lang="en-US" sz="900" dirty="0" err="1">
                <a:solidFill>
                  <a:srgbClr val="1E00FF"/>
                </a:solidFill>
                <a:latin typeface="Consolas"/>
              </a:rPr>
              <a:t>duration_cast</a:t>
            </a:r>
            <a:r>
              <a:rPr lang="en-US" sz="900" b="1" dirty="0">
                <a:latin typeface="Consolas"/>
              </a:rPr>
              <a:t>&lt;</a:t>
            </a:r>
            <a:r>
              <a:rPr lang="en-US" sz="900" dirty="0">
                <a:solidFill>
                  <a:srgbClr val="000000"/>
                </a:solidFill>
                <a:latin typeface="Consolas"/>
              </a:rPr>
              <a:t>std::chrono::</a:t>
            </a:r>
            <a:r>
              <a:rPr lang="en-US" sz="900" dirty="0">
                <a:solidFill>
                  <a:srgbClr val="1E00FF"/>
                </a:solidFill>
                <a:latin typeface="Consolas"/>
              </a:rPr>
              <a:t>nanoseconds</a:t>
            </a:r>
            <a:r>
              <a:rPr lang="en-US" sz="900" b="1" dirty="0">
                <a:latin typeface="Consolas"/>
              </a:rPr>
              <a:t>&gt;</a:t>
            </a:r>
            <a:r>
              <a:rPr lang="en-US" sz="900" dirty="0">
                <a:solidFill>
                  <a:srgbClr val="000000"/>
                </a:solidFill>
                <a:latin typeface="Consolas"/>
              </a:rPr>
              <a:t>(</a:t>
            </a:r>
            <a:r>
              <a:rPr lang="en-US" sz="900" b="1" dirty="0">
                <a:solidFill>
                  <a:schemeClr val="bg1">
                    <a:lumMod val="50000"/>
                  </a:schemeClr>
                </a:solidFill>
                <a:latin typeface="Consolas"/>
              </a:rPr>
              <a:t>elapsed</a:t>
            </a:r>
            <a:r>
              <a:rPr lang="en-US" sz="900" dirty="0">
                <a:solidFill>
                  <a:srgbClr val="000000"/>
                </a:solidFill>
                <a:latin typeface="Consolas"/>
              </a:rPr>
              <a:t>)</a:t>
            </a:r>
            <a:r>
              <a:rPr lang="en-US" sz="900" dirty="0">
                <a:latin typeface="Consolas"/>
              </a:rPr>
              <a:t>.count()</a:t>
            </a:r>
            <a:endParaRPr lang="en-US" sz="900" dirty="0">
              <a:solidFill>
                <a:srgbClr val="000000"/>
              </a:solidFill>
              <a:latin typeface="Consolas"/>
            </a:endParaRPr>
          </a:p>
          <a:p>
            <a:r>
              <a:rPr lang="en-US" sz="900" dirty="0">
                <a:solidFill>
                  <a:srgbClr val="000000"/>
                </a:solidFill>
                <a:latin typeface="Consolas"/>
              </a:rPr>
              <a:t>  );</a:t>
            </a:r>
          </a:p>
          <a:p>
            <a:r>
              <a:rPr lang="en-US" sz="900" dirty="0">
                <a:solidFill>
                  <a:srgbClr val="000000"/>
                </a:solidFill>
                <a:latin typeface="Consolas"/>
              </a:rPr>
              <a:t>  </a:t>
            </a:r>
            <a:r>
              <a:rPr lang="en-US" sz="900" dirty="0">
                <a:solidFill>
                  <a:srgbClr val="008000"/>
                </a:solidFill>
                <a:latin typeface="Consolas"/>
              </a:rPr>
              <a:t>// Don't need data anymore, free mem; note that delete is needed twice</a:t>
            </a:r>
            <a:endParaRPr lang="en-US" sz="900" dirty="0">
              <a:solidFill>
                <a:srgbClr val="000000"/>
              </a:solidFill>
              <a:latin typeface="Consolas"/>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mat2D.height; i++)</a:t>
            </a: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mat2D.pRows[</a:t>
            </a:r>
            <a:r>
              <a:rPr lang="en-US" sz="900" dirty="0" err="1">
                <a:solidFill>
                  <a:srgbClr val="000000"/>
                </a:solidFill>
                <a:latin typeface="Consolas"/>
              </a:rPr>
              <a:t>i</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C00000"/>
                </a:solidFill>
                <a:latin typeface="Consolas"/>
              </a:rPr>
              <a:t>delete[]</a:t>
            </a:r>
            <a:r>
              <a:rPr lang="en-US" sz="900" dirty="0">
                <a:solidFill>
                  <a:srgbClr val="000000"/>
                </a:solidFill>
                <a:latin typeface="Consolas"/>
              </a:rPr>
              <a:t> mat2D.pRows;</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sp>
        <p:nvSpPr>
          <p:cNvPr id="8" name="Freeform 7"/>
          <p:cNvSpPr/>
          <p:nvPr/>
        </p:nvSpPr>
        <p:spPr>
          <a:xfrm>
            <a:off x="5562600" y="1579881"/>
            <a:ext cx="995680" cy="4493544"/>
          </a:xfrm>
          <a:custGeom>
            <a:avLst/>
            <a:gdLst>
              <a:gd name="connsiteX0" fmla="*/ 0 w 1087120"/>
              <a:gd name="connsiteY0" fmla="*/ 4166176 h 4166176"/>
              <a:gd name="connsiteX1" fmla="*/ 548640 w 1087120"/>
              <a:gd name="connsiteY1" fmla="*/ 3973136 h 4166176"/>
              <a:gd name="connsiteX2" fmla="*/ 731520 w 1087120"/>
              <a:gd name="connsiteY2" fmla="*/ 3216216 h 4166176"/>
              <a:gd name="connsiteX3" fmla="*/ 787400 w 1087120"/>
              <a:gd name="connsiteY3" fmla="*/ 396816 h 4166176"/>
              <a:gd name="connsiteX4" fmla="*/ 1087120 w 1087120"/>
              <a:gd name="connsiteY4" fmla="*/ 86936 h 4166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120" h="4166176">
                <a:moveTo>
                  <a:pt x="0" y="4166176"/>
                </a:moveTo>
                <a:cubicBezTo>
                  <a:pt x="213360" y="4148819"/>
                  <a:pt x="426720" y="4131463"/>
                  <a:pt x="548640" y="3973136"/>
                </a:cubicBezTo>
                <a:cubicBezTo>
                  <a:pt x="670560" y="3814809"/>
                  <a:pt x="691727" y="3812269"/>
                  <a:pt x="731520" y="3216216"/>
                </a:cubicBezTo>
                <a:cubicBezTo>
                  <a:pt x="771313" y="2620163"/>
                  <a:pt x="728133" y="918363"/>
                  <a:pt x="787400" y="396816"/>
                </a:cubicBezTo>
                <a:cubicBezTo>
                  <a:pt x="846667" y="-124731"/>
                  <a:pt x="966893" y="-18898"/>
                  <a:pt x="1087120" y="86936"/>
                </a:cubicBezTo>
              </a:path>
            </a:pathLst>
          </a:custGeom>
          <a:noFill/>
          <a:ln>
            <a:solidFill>
              <a:srgbClr val="00B050"/>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DE332-ED3D-448B-B3C4-37B50285C9E2}"/>
              </a:ext>
            </a:extLst>
          </p:cNvPr>
          <p:cNvGrpSpPr/>
          <p:nvPr/>
        </p:nvGrpSpPr>
        <p:grpSpPr>
          <a:xfrm>
            <a:off x="9476934" y="2232129"/>
            <a:ext cx="594946" cy="429846"/>
            <a:chOff x="10269414" y="2594707"/>
            <a:chExt cx="594946" cy="429846"/>
          </a:xfrm>
        </p:grpSpPr>
        <p:sp>
          <p:nvSpPr>
            <p:cNvPr id="10" name="Right Brace 9">
              <a:extLst>
                <a:ext uri="{FF2B5EF4-FFF2-40B4-BE49-F238E27FC236}">
                  <a16:creationId xmlns:a16="http://schemas.microsoft.com/office/drawing/2014/main" id="{6E9A9326-1E2C-4270-9601-7EA9F25D57FA}"/>
                </a:ext>
              </a:extLst>
            </p:cNvPr>
            <p:cNvSpPr/>
            <p:nvPr/>
          </p:nvSpPr>
          <p:spPr>
            <a:xfrm>
              <a:off x="10269414" y="2594707"/>
              <a:ext cx="187569" cy="429846"/>
            </a:xfrm>
            <a:prstGeom prst="rightBrace">
              <a:avLst/>
            </a:prstGeom>
            <a:ln w="25400">
              <a:solidFill>
                <a:srgbClr val="FE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2">
              <a:extLst>
                <a:ext uri="{FF2B5EF4-FFF2-40B4-BE49-F238E27FC236}">
                  <a16:creationId xmlns:a16="http://schemas.microsoft.com/office/drawing/2014/main" id="{BBD45920-8EB5-4508-993C-1ADB898C12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6983" y="2617176"/>
              <a:ext cx="407377" cy="407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5F0A115-4C14-403F-9179-B38390E8FB9D}"/>
              </a:ext>
            </a:extLst>
          </p:cNvPr>
          <p:cNvGrpSpPr/>
          <p:nvPr/>
        </p:nvGrpSpPr>
        <p:grpSpPr>
          <a:xfrm>
            <a:off x="9476934" y="2793137"/>
            <a:ext cx="594946" cy="429846"/>
            <a:chOff x="10269414" y="2594707"/>
            <a:chExt cx="594946" cy="429846"/>
          </a:xfrm>
        </p:grpSpPr>
        <p:sp>
          <p:nvSpPr>
            <p:cNvPr id="13" name="Right Brace 12">
              <a:extLst>
                <a:ext uri="{FF2B5EF4-FFF2-40B4-BE49-F238E27FC236}">
                  <a16:creationId xmlns:a16="http://schemas.microsoft.com/office/drawing/2014/main" id="{F7351200-6A02-46B1-B035-30371757C974}"/>
                </a:ext>
              </a:extLst>
            </p:cNvPr>
            <p:cNvSpPr/>
            <p:nvPr/>
          </p:nvSpPr>
          <p:spPr>
            <a:xfrm>
              <a:off x="10269414" y="2594707"/>
              <a:ext cx="187569" cy="429846"/>
            </a:xfrm>
            <a:prstGeom prst="rightBrace">
              <a:avLst/>
            </a:prstGeom>
            <a:ln w="25400">
              <a:solidFill>
                <a:srgbClr val="FE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2">
              <a:extLst>
                <a:ext uri="{FF2B5EF4-FFF2-40B4-BE49-F238E27FC236}">
                  <a16:creationId xmlns:a16="http://schemas.microsoft.com/office/drawing/2014/main" id="{C12C15FA-A85F-44F9-A1D0-9C8783A864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6983" y="2617176"/>
              <a:ext cx="407377" cy="4073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235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606A06-4515-401C-A0DD-A31BACD72AD0}"/>
              </a:ext>
            </a:extLst>
          </p:cNvPr>
          <p:cNvSpPr>
            <a:spLocks noGrp="1"/>
          </p:cNvSpPr>
          <p:nvPr>
            <p:ph type="title"/>
          </p:nvPr>
        </p:nvSpPr>
        <p:spPr/>
        <p:txBody>
          <a:bodyPr/>
          <a:lstStyle/>
          <a:p>
            <a:r>
              <a:rPr lang="en-US" dirty="0"/>
              <a:t>Matrix, stored in proper, 2D format</a:t>
            </a:r>
          </a:p>
        </p:txBody>
      </p:sp>
      <p:sp>
        <p:nvSpPr>
          <p:cNvPr id="4" name="Slide Number Placeholder 3">
            <a:extLst>
              <a:ext uri="{FF2B5EF4-FFF2-40B4-BE49-F238E27FC236}">
                <a16:creationId xmlns:a16="http://schemas.microsoft.com/office/drawing/2014/main" id="{70E560CB-7D27-4528-9E42-8F718DD9A2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descr="Diagram&#10;&#10;Description automatically generated">
            <a:extLst>
              <a:ext uri="{FF2B5EF4-FFF2-40B4-BE49-F238E27FC236}">
                <a16:creationId xmlns:a16="http://schemas.microsoft.com/office/drawing/2014/main" id="{906AE740-1DE6-4573-9D98-173219C6C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928" y="1035743"/>
            <a:ext cx="7805181" cy="5486400"/>
          </a:xfrm>
          <a:prstGeom prst="rect">
            <a:avLst/>
          </a:prstGeom>
        </p:spPr>
      </p:pic>
      <p:sp>
        <p:nvSpPr>
          <p:cNvPr id="6" name="Rectangle 5">
            <a:extLst>
              <a:ext uri="{FF2B5EF4-FFF2-40B4-BE49-F238E27FC236}">
                <a16:creationId xmlns:a16="http://schemas.microsoft.com/office/drawing/2014/main" id="{64FAF5D9-C262-40E9-90CB-9608640B5F13}"/>
              </a:ext>
            </a:extLst>
          </p:cNvPr>
          <p:cNvSpPr/>
          <p:nvPr/>
        </p:nvSpPr>
        <p:spPr>
          <a:xfrm>
            <a:off x="4350327" y="3837710"/>
            <a:ext cx="214745" cy="187036"/>
          </a:xfrm>
          <a:prstGeom prst="rect">
            <a:avLst/>
          </a:prstGeom>
          <a:solidFill>
            <a:srgbClr val="FDA15E">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73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Results, </a:t>
                </a:r>
                <a:r>
                  <a:rPr lang="en-US" b="1" dirty="0"/>
                  <a:t>release</a:t>
                </a:r>
                <a:r>
                  <a:rPr lang="en-US" dirty="0"/>
                  <a:t> build: </a:t>
                </a:r>
                <a14:m>
                  <m:oMath xmlns:m="http://schemas.openxmlformats.org/officeDocument/2006/math">
                    <m:r>
                      <a:rPr lang="en-US" b="0" i="1" dirty="0" smtClean="0">
                        <a:latin typeface="Cambria Math" panose="02040503050406030204" pitchFamily="18" charset="0"/>
                      </a:rPr>
                      <m:t>≈</m:t>
                    </m:r>
                  </m:oMath>
                </a14:m>
                <a:r>
                  <a:rPr lang="en-US" dirty="0"/>
                  <a:t> 5 times faster if accessed w/ locality</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500" t="-3704" b="-1407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67D2203D-769A-4D5A-AE4C-EA73FDE6A130}" type="slidenum">
              <a:rPr lang="en-US" smtClean="0"/>
              <a:t>56</a:t>
            </a:fld>
            <a:endParaRPr lang="en-US"/>
          </a:p>
        </p:txBody>
      </p:sp>
      <p:sp>
        <p:nvSpPr>
          <p:cNvPr id="4" name="Rectangle 3"/>
          <p:cNvSpPr/>
          <p:nvPr/>
        </p:nvSpPr>
        <p:spPr>
          <a:xfrm>
            <a:off x="2423439" y="1661143"/>
            <a:ext cx="7462520" cy="3693319"/>
          </a:xfrm>
          <a:prstGeom prst="rect">
            <a:avLst/>
          </a:prstGeom>
          <a:solidFill>
            <a:schemeClr val="accent4">
              <a:lumMod val="20000"/>
              <a:lumOff val="80000"/>
            </a:schemeClr>
          </a:solidFill>
        </p:spPr>
        <p:txBody>
          <a:bodyPr wrap="square" lIns="91440" tIns="45720" rIns="91440" bIns="45720" anchor="t">
            <a:spAutoFit/>
          </a:bodyPr>
          <a:lstStyle/>
          <a:p>
            <a:r>
              <a:rPr lang="en-US" dirty="0">
                <a:solidFill>
                  <a:schemeClr val="bg1">
                    <a:lumMod val="50000"/>
                  </a:schemeClr>
                </a:solidFill>
                <a:latin typeface="Consolas"/>
              </a:rPr>
              <a:t>TRUMAN Release&gt;</a:t>
            </a:r>
            <a:r>
              <a:rPr lang="en-US" dirty="0">
                <a:latin typeface="Consolas"/>
              </a:rPr>
              <a:t> ./matrixRep2D.exe               </a:t>
            </a:r>
            <a:endParaRPr lang="en-US" dirty="0">
              <a:latin typeface="Consolas" panose="020B0609020204030204" pitchFamily="49" charset="0"/>
            </a:endParaRPr>
          </a:p>
          <a:p>
            <a:r>
              <a:rPr lang="en-US" dirty="0">
                <a:latin typeface="Consolas" panose="020B0609020204030204" pitchFamily="49" charset="0"/>
              </a:rPr>
              <a:t>Pass 1 for row-wise, pass 2 for column-wise sum.</a:t>
            </a:r>
          </a:p>
          <a:p>
            <a:endParaRPr lang="en-US" dirty="0">
              <a:latin typeface="Consolas"/>
            </a:endParaRPr>
          </a:p>
          <a:p>
            <a:r>
              <a:rPr lang="en-US" dirty="0">
                <a:latin typeface="Consolas"/>
              </a:rPr>
              <a:t>                                </a:t>
            </a:r>
            <a:endParaRPr lang="en-US"/>
          </a:p>
          <a:p>
            <a:r>
              <a:rPr lang="en-US" dirty="0">
                <a:solidFill>
                  <a:schemeClr val="bg1">
                    <a:lumMod val="50000"/>
                  </a:schemeClr>
                </a:solidFill>
                <a:latin typeface="Consolas"/>
              </a:rPr>
              <a:t>TRUMAN Release&gt;</a:t>
            </a:r>
            <a:r>
              <a:rPr lang="en-US" dirty="0">
                <a:latin typeface="Consolas"/>
              </a:rPr>
              <a:t> ./matrixRep2D.exe 1             </a:t>
            </a:r>
            <a:endParaRPr lang="en-US" dirty="0">
              <a:latin typeface="Consolas" panose="020B0609020204030204" pitchFamily="49" charset="0"/>
            </a:endParaRPr>
          </a:p>
          <a:p>
            <a:r>
              <a:rPr lang="en-US" dirty="0">
                <a:latin typeface="Consolas" panose="020B0609020204030204" pitchFamily="49" charset="0"/>
              </a:rPr>
              <a:t>The sum of the elements is: 2772.088785         </a:t>
            </a:r>
          </a:p>
          <a:p>
            <a:r>
              <a:rPr lang="en-US" dirty="0">
                <a:latin typeface="Consolas"/>
              </a:rPr>
              <a:t>Time spent in nanoseconds:  4            </a:t>
            </a:r>
            <a:endParaRPr lang="en-US" dirty="0">
              <a:latin typeface="Consolas" panose="020B0609020204030204" pitchFamily="49" charset="0"/>
            </a:endParaRPr>
          </a:p>
          <a:p>
            <a:endParaRPr lang="en-US" dirty="0">
              <a:latin typeface="Consolas"/>
            </a:endParaRPr>
          </a:p>
          <a:p>
            <a:r>
              <a:rPr lang="en-US" dirty="0">
                <a:latin typeface="Consolas"/>
              </a:rPr>
              <a:t>                                 </a:t>
            </a:r>
            <a:endParaRPr lang="en-US"/>
          </a:p>
          <a:p>
            <a:r>
              <a:rPr lang="en-US" dirty="0">
                <a:solidFill>
                  <a:schemeClr val="bg1">
                    <a:lumMod val="50000"/>
                  </a:schemeClr>
                </a:solidFill>
                <a:latin typeface="Consolas"/>
              </a:rPr>
              <a:t>TRUMAN Release&gt;</a:t>
            </a:r>
            <a:r>
              <a:rPr lang="en-US" dirty="0">
                <a:latin typeface="Consolas"/>
              </a:rPr>
              <a:t> ./matrixRep2D.exe 2             </a:t>
            </a:r>
            <a:endParaRPr lang="en-US" dirty="0">
              <a:latin typeface="Consolas" panose="020B0609020204030204" pitchFamily="49" charset="0"/>
            </a:endParaRPr>
          </a:p>
          <a:p>
            <a:r>
              <a:rPr lang="en-US" dirty="0">
                <a:latin typeface="Consolas" panose="020B0609020204030204" pitchFamily="49" charset="0"/>
              </a:rPr>
              <a:t>The sum of the elements is: 2772.088785         </a:t>
            </a:r>
          </a:p>
          <a:p>
            <a:r>
              <a:rPr lang="en-US" dirty="0">
                <a:latin typeface="Consolas"/>
              </a:rPr>
              <a:t>Time spent in nanoseconds:  20            </a:t>
            </a:r>
            <a:endParaRPr lang="en-US" dirty="0">
              <a:latin typeface="Consolas" panose="020B0609020204030204" pitchFamily="49" charset="0"/>
            </a:endParaRPr>
          </a:p>
          <a:p>
            <a:endParaRPr lang="en-US" dirty="0">
              <a:latin typeface="Consolas" panose="020B0609020204030204" pitchFamily="49" charset="0"/>
            </a:endParaRPr>
          </a:p>
        </p:txBody>
      </p:sp>
      <p:sp>
        <p:nvSpPr>
          <p:cNvPr id="5" name="Rectangle 4"/>
          <p:cNvSpPr/>
          <p:nvPr/>
        </p:nvSpPr>
        <p:spPr>
          <a:xfrm>
            <a:off x="2983230" y="5857267"/>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
        <p:nvSpPr>
          <p:cNvPr id="12" name="Rectangle 11">
            <a:extLst>
              <a:ext uri="{FF2B5EF4-FFF2-40B4-BE49-F238E27FC236}">
                <a16:creationId xmlns:a16="http://schemas.microsoft.com/office/drawing/2014/main" id="{34F10D0A-A66B-4F25-B9A8-CF6112328FF5}"/>
              </a:ext>
            </a:extLst>
          </p:cNvPr>
          <p:cNvSpPr/>
          <p:nvPr/>
        </p:nvSpPr>
        <p:spPr>
          <a:xfrm>
            <a:off x="5982873" y="3295524"/>
            <a:ext cx="342900" cy="335280"/>
          </a:xfrm>
          <a:prstGeom prst="rect">
            <a:avLst/>
          </a:prstGeom>
          <a:noFill/>
          <a:ln>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a:extLst>
              <a:ext uri="{FF2B5EF4-FFF2-40B4-BE49-F238E27FC236}">
                <a16:creationId xmlns:a16="http://schemas.microsoft.com/office/drawing/2014/main" id="{6F743381-CB3D-498C-8464-65F1DB52FA04}"/>
              </a:ext>
            </a:extLst>
          </p:cNvPr>
          <p:cNvSpPr/>
          <p:nvPr/>
        </p:nvSpPr>
        <p:spPr>
          <a:xfrm>
            <a:off x="5984379" y="4692245"/>
            <a:ext cx="338715" cy="335280"/>
          </a:xfrm>
          <a:prstGeom prst="rect">
            <a:avLst/>
          </a:prstGeom>
          <a:noFill/>
          <a:ln>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104213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C66"/>
          </a:solidFill>
        </p:spPr>
        <p:txBody>
          <a:bodyPr>
            <a:normAutofit/>
          </a:bodyPr>
          <a:lstStyle/>
          <a:p>
            <a:r>
              <a:rPr lang="en-US" dirty="0">
                <a:solidFill>
                  <a:schemeClr val="accent2">
                    <a:lumMod val="50000"/>
                  </a:schemeClr>
                </a:solidFill>
              </a:rPr>
              <a:t>The two scenarios, side by side: squashed and proper 2D</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3030851" y="5727720"/>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
        <p:nvSpPr>
          <p:cNvPr id="7" name="Rectangle 6"/>
          <p:cNvSpPr/>
          <p:nvPr/>
        </p:nvSpPr>
        <p:spPr>
          <a:xfrm>
            <a:off x="6410579" y="2118364"/>
            <a:ext cx="5125157" cy="2893100"/>
          </a:xfrm>
          <a:prstGeom prst="rect">
            <a:avLst/>
          </a:prstGeom>
          <a:solidFill>
            <a:schemeClr val="accent4">
              <a:lumMod val="20000"/>
              <a:lumOff val="80000"/>
            </a:schemeClr>
          </a:solidFill>
        </p:spPr>
        <p:txBody>
          <a:bodyPr wrap="square" lIns="91440" tIns="45720" rIns="91440" bIns="45720" anchor="t">
            <a:spAutoFit/>
          </a:bodyPr>
          <a:lstStyle/>
          <a:p>
            <a:r>
              <a:rPr lang="en-US" sz="1400" dirty="0">
                <a:solidFill>
                  <a:schemeClr val="bg1">
                    <a:lumMod val="50000"/>
                  </a:schemeClr>
                </a:solidFill>
                <a:latin typeface="Consolas"/>
              </a:rPr>
              <a:t>TRUMAN Release&gt;</a:t>
            </a:r>
            <a:r>
              <a:rPr lang="en-US" sz="1400" dirty="0">
                <a:latin typeface="Consolas"/>
              </a:rPr>
              <a:t> ./matrixRep2D.exe               </a:t>
            </a:r>
            <a:endParaRPr lang="en-US" sz="1400" dirty="0">
              <a:latin typeface="Consolas" panose="020B0609020204030204" pitchFamily="49" charset="0"/>
            </a:endParaRPr>
          </a:p>
          <a:p>
            <a:r>
              <a:rPr lang="en-US" sz="1400" dirty="0">
                <a:latin typeface="Consolas" panose="020B0609020204030204" pitchFamily="49" charset="0"/>
              </a:rPr>
              <a:t>Pass 1 for row-wise, pass 2 for column-wise sum.</a:t>
            </a:r>
          </a:p>
          <a:p>
            <a:endParaRPr lang="en-US" sz="1400" dirty="0">
              <a:latin typeface="Consolas"/>
            </a:endParaRPr>
          </a:p>
          <a:p>
            <a:r>
              <a:rPr lang="en-US" sz="1400" dirty="0">
                <a:latin typeface="Consolas"/>
              </a:rPr>
              <a:t>                              </a:t>
            </a:r>
            <a:endParaRPr lang="en-US"/>
          </a:p>
          <a:p>
            <a:r>
              <a:rPr lang="en-US" sz="1400" dirty="0">
                <a:solidFill>
                  <a:schemeClr val="bg1">
                    <a:lumMod val="50000"/>
                  </a:schemeClr>
                </a:solidFill>
                <a:latin typeface="Consolas"/>
              </a:rPr>
              <a:t>TRUMAN Release&gt;</a:t>
            </a:r>
            <a:r>
              <a:rPr lang="en-US" sz="1400" dirty="0">
                <a:latin typeface="Consolas"/>
              </a:rPr>
              <a:t> ./matrixRep2D.exe 1             </a:t>
            </a:r>
            <a:endParaRPr lang="en-US" sz="1400" dirty="0">
              <a:latin typeface="Consolas" panose="020B0609020204030204" pitchFamily="49" charset="0"/>
            </a:endParaRPr>
          </a:p>
          <a:p>
            <a:r>
              <a:rPr lang="en-US" sz="1400" dirty="0">
                <a:latin typeface="Consolas" panose="020B0609020204030204" pitchFamily="49" charset="0"/>
              </a:rPr>
              <a:t>The sum of the elements is: 2772.088785         </a:t>
            </a:r>
          </a:p>
          <a:p>
            <a:r>
              <a:rPr lang="en-US" sz="1400" dirty="0">
                <a:latin typeface="Consolas"/>
              </a:rPr>
              <a:t>Time spent in nanoseconds: </a:t>
            </a:r>
            <a:r>
              <a:rPr lang="en-US" sz="1400" b="1" dirty="0">
                <a:solidFill>
                  <a:srgbClr val="C00000"/>
                </a:solidFill>
                <a:latin typeface="Consolas"/>
              </a:rPr>
              <a:t>4</a:t>
            </a:r>
            <a:r>
              <a:rPr lang="en-US" sz="1400" dirty="0">
                <a:latin typeface="Consolas"/>
              </a:rPr>
              <a:t>            </a:t>
            </a:r>
            <a:endParaRPr lang="en-US" sz="1400" dirty="0">
              <a:latin typeface="Consolas" panose="020B0609020204030204" pitchFamily="49" charset="0"/>
            </a:endParaRPr>
          </a:p>
          <a:p>
            <a:endParaRPr lang="en-US" sz="1400" dirty="0">
              <a:latin typeface="Consolas"/>
            </a:endParaRPr>
          </a:p>
          <a:p>
            <a:r>
              <a:rPr lang="en-US" sz="1400" dirty="0">
                <a:latin typeface="Consolas"/>
              </a:rPr>
              <a:t>                               </a:t>
            </a:r>
            <a:endParaRPr lang="en-US"/>
          </a:p>
          <a:p>
            <a:r>
              <a:rPr lang="en-US" sz="1400" dirty="0">
                <a:solidFill>
                  <a:schemeClr val="bg1">
                    <a:lumMod val="50000"/>
                  </a:schemeClr>
                </a:solidFill>
                <a:latin typeface="Consolas"/>
              </a:rPr>
              <a:t>TRUMAN Release&gt;</a:t>
            </a:r>
            <a:r>
              <a:rPr lang="en-US" sz="1400" dirty="0">
                <a:latin typeface="Consolas"/>
              </a:rPr>
              <a:t> ./matrixRep2D.exe 2             </a:t>
            </a:r>
            <a:endParaRPr lang="en-US" sz="1400" dirty="0">
              <a:latin typeface="Consolas" panose="020B0609020204030204" pitchFamily="49" charset="0"/>
            </a:endParaRPr>
          </a:p>
          <a:p>
            <a:r>
              <a:rPr lang="en-US" sz="1400" dirty="0">
                <a:latin typeface="Consolas" panose="020B0609020204030204" pitchFamily="49" charset="0"/>
              </a:rPr>
              <a:t>The sum of the elements is: 2772.088785         </a:t>
            </a:r>
          </a:p>
          <a:p>
            <a:r>
              <a:rPr lang="en-US" sz="1400" dirty="0">
                <a:latin typeface="Consolas"/>
              </a:rPr>
              <a:t>Time spent in nanoseconds: </a:t>
            </a:r>
            <a:r>
              <a:rPr lang="en-US" sz="1400" b="1" dirty="0">
                <a:solidFill>
                  <a:srgbClr val="C00000"/>
                </a:solidFill>
                <a:latin typeface="Consolas"/>
              </a:rPr>
              <a:t>20</a:t>
            </a:r>
            <a:r>
              <a:rPr lang="en-US" sz="1400" dirty="0">
                <a:latin typeface="Consolas"/>
              </a:rPr>
              <a:t>           </a:t>
            </a:r>
            <a:endParaRPr lang="en-US" sz="1400" dirty="0">
              <a:latin typeface="Consolas" panose="020B0609020204030204" pitchFamily="49" charset="0"/>
            </a:endParaRPr>
          </a:p>
          <a:p>
            <a:endParaRPr lang="en-US" sz="1400" dirty="0">
              <a:latin typeface="Consolas" panose="020B0609020204030204" pitchFamily="49" charset="0"/>
            </a:endParaRPr>
          </a:p>
        </p:txBody>
      </p:sp>
      <p:sp>
        <p:nvSpPr>
          <p:cNvPr id="8" name="Rectangle 7"/>
          <p:cNvSpPr/>
          <p:nvPr/>
        </p:nvSpPr>
        <p:spPr>
          <a:xfrm>
            <a:off x="715172" y="2118364"/>
            <a:ext cx="4944307" cy="2893100"/>
          </a:xfrm>
          <a:prstGeom prst="rect">
            <a:avLst/>
          </a:prstGeom>
          <a:solidFill>
            <a:schemeClr val="accent4">
              <a:lumMod val="20000"/>
              <a:lumOff val="80000"/>
            </a:schemeClr>
          </a:solidFill>
        </p:spPr>
        <p:txBody>
          <a:bodyPr wrap="square" lIns="91440" tIns="45720" rIns="91440" bIns="45720" anchor="t">
            <a:spAutoFit/>
          </a:bodyPr>
          <a:lstStyle/>
          <a:p>
            <a:r>
              <a:rPr lang="en-US" sz="1400" dirty="0">
                <a:solidFill>
                  <a:schemeClr val="bg1">
                    <a:lumMod val="50000"/>
                  </a:schemeClr>
                </a:solidFill>
                <a:latin typeface="Consolas"/>
              </a:rPr>
              <a:t>TRUMAN Release&gt;</a:t>
            </a:r>
            <a:r>
              <a:rPr lang="en-US" sz="1400" dirty="0">
                <a:latin typeface="Consolas"/>
              </a:rPr>
              <a:t> ./matrixRep1D.exe               </a:t>
            </a:r>
            <a:endParaRPr lang="en-US" sz="1400" dirty="0">
              <a:latin typeface="Consolas" panose="020B0609020204030204" pitchFamily="49" charset="0"/>
            </a:endParaRPr>
          </a:p>
          <a:p>
            <a:r>
              <a:rPr lang="en-US" sz="1400" dirty="0">
                <a:latin typeface="Consolas" panose="020B0609020204030204" pitchFamily="49" charset="0"/>
              </a:rPr>
              <a:t>Pass 1 for row-wise, pass 2 for column-wise sum.</a:t>
            </a:r>
          </a:p>
          <a:p>
            <a:endParaRPr lang="en-US" sz="1400" dirty="0">
              <a:latin typeface="Consolas"/>
            </a:endParaRPr>
          </a:p>
          <a:p>
            <a:r>
              <a:rPr lang="en-US" sz="1400" dirty="0">
                <a:latin typeface="Consolas"/>
              </a:rPr>
              <a:t>                                </a:t>
            </a:r>
            <a:endParaRPr lang="en-US" sz="1400">
              <a:latin typeface="Consolas" panose="020B0609020204030204" pitchFamily="49" charset="0"/>
            </a:endParaRPr>
          </a:p>
          <a:p>
            <a:r>
              <a:rPr lang="en-US" sz="1400" dirty="0">
                <a:solidFill>
                  <a:schemeClr val="bg1">
                    <a:lumMod val="50000"/>
                  </a:schemeClr>
                </a:solidFill>
                <a:latin typeface="Consolas"/>
              </a:rPr>
              <a:t>TRUMAN Release&gt;</a:t>
            </a:r>
            <a:r>
              <a:rPr lang="en-US" sz="1400" dirty="0">
                <a:latin typeface="Consolas"/>
              </a:rPr>
              <a:t> ./matrixRep1D.exe 1             </a:t>
            </a:r>
            <a:endParaRPr lang="en-US" sz="1400" dirty="0">
              <a:latin typeface="Consolas" panose="020B0609020204030204" pitchFamily="49" charset="0"/>
            </a:endParaRPr>
          </a:p>
          <a:p>
            <a:r>
              <a:rPr lang="en-US" sz="1400" dirty="0">
                <a:latin typeface="Consolas" panose="020B0609020204030204" pitchFamily="49" charset="0"/>
              </a:rPr>
              <a:t>The sum of the elements is: 2772.088785         </a:t>
            </a:r>
          </a:p>
          <a:p>
            <a:r>
              <a:rPr lang="en-US" sz="1400" dirty="0">
                <a:latin typeface="Consolas"/>
              </a:rPr>
              <a:t>Time spent in nanoseconds: </a:t>
            </a:r>
            <a:r>
              <a:rPr lang="en-US" sz="1400" b="1" dirty="0">
                <a:solidFill>
                  <a:srgbClr val="C00000"/>
                </a:solidFill>
                <a:latin typeface="Consolas"/>
              </a:rPr>
              <a:t>3</a:t>
            </a:r>
            <a:r>
              <a:rPr lang="en-US" sz="1400" dirty="0">
                <a:latin typeface="Consolas"/>
              </a:rPr>
              <a:t>            </a:t>
            </a:r>
            <a:endParaRPr lang="en-US" sz="1400" dirty="0">
              <a:latin typeface="Consolas" panose="020B0609020204030204" pitchFamily="49" charset="0"/>
            </a:endParaRPr>
          </a:p>
          <a:p>
            <a:r>
              <a:rPr lang="en-US" sz="1400" dirty="0">
                <a:latin typeface="Consolas"/>
              </a:rPr>
              <a:t>         </a:t>
            </a:r>
            <a:endParaRPr lang="en-US" sz="1400" dirty="0">
              <a:latin typeface="Consolas" panose="020B0609020204030204" pitchFamily="49" charset="0"/>
            </a:endParaRPr>
          </a:p>
          <a:p>
            <a:r>
              <a:rPr lang="en-US" sz="1400" dirty="0">
                <a:latin typeface="Consolas"/>
              </a:rPr>
              <a:t>                        </a:t>
            </a:r>
            <a:endParaRPr lang="en-US" sz="1400">
              <a:latin typeface="Consolas" panose="020B0609020204030204" pitchFamily="49" charset="0"/>
            </a:endParaRPr>
          </a:p>
          <a:p>
            <a:r>
              <a:rPr lang="en-US" sz="1400" dirty="0">
                <a:solidFill>
                  <a:schemeClr val="bg1">
                    <a:lumMod val="50000"/>
                  </a:schemeClr>
                </a:solidFill>
                <a:latin typeface="Consolas"/>
              </a:rPr>
              <a:t>TRUMAN Release&gt;</a:t>
            </a:r>
            <a:r>
              <a:rPr lang="en-US" sz="1400" dirty="0">
                <a:latin typeface="Consolas"/>
              </a:rPr>
              <a:t> ./matrixRep1D.exe 2             </a:t>
            </a:r>
            <a:endParaRPr lang="en-US" sz="1400" dirty="0">
              <a:latin typeface="Consolas" panose="020B0609020204030204" pitchFamily="49" charset="0"/>
            </a:endParaRPr>
          </a:p>
          <a:p>
            <a:r>
              <a:rPr lang="en-US" sz="1400" dirty="0">
                <a:latin typeface="Consolas" panose="020B0609020204030204" pitchFamily="49" charset="0"/>
              </a:rPr>
              <a:t>The sum of the elements is: 2772.088785         </a:t>
            </a:r>
          </a:p>
          <a:p>
            <a:r>
              <a:rPr lang="en-US" sz="1400" dirty="0">
                <a:latin typeface="Consolas"/>
              </a:rPr>
              <a:t>Time spent in nanoseconds: </a:t>
            </a:r>
            <a:r>
              <a:rPr lang="en-US" sz="1400" b="1" dirty="0">
                <a:solidFill>
                  <a:srgbClr val="C00000"/>
                </a:solidFill>
                <a:latin typeface="Consolas"/>
              </a:rPr>
              <a:t>23           </a:t>
            </a:r>
            <a:endParaRPr lang="en-US" sz="1400" dirty="0">
              <a:latin typeface="Consolas" panose="020B0609020204030204" pitchFamily="49" charset="0"/>
            </a:endParaRPr>
          </a:p>
          <a:p>
            <a:endParaRPr lang="en-US" sz="1400" dirty="0">
              <a:latin typeface="Consolas" panose="020B0609020204030204" pitchFamily="49" charset="0"/>
            </a:endParaRPr>
          </a:p>
        </p:txBody>
      </p:sp>
    </p:spTree>
    <p:extLst>
      <p:ext uri="{BB962C8B-B14F-4D97-AF65-F5344CB8AC3E}">
        <p14:creationId xmlns:p14="http://schemas.microsoft.com/office/powerpoint/2010/main" val="3364054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1029"/>
          <p:cNvSpPr>
            <a:spLocks noGrp="1" noChangeArrowheads="1"/>
          </p:cNvSpPr>
          <p:nvPr>
            <p:ph type="title"/>
          </p:nvPr>
        </p:nvSpPr>
        <p:spPr/>
        <p:txBody>
          <a:bodyPr/>
          <a:lstStyle/>
          <a:p>
            <a:r>
              <a:rPr lang="en-US" dirty="0"/>
              <a:t>Final Exam type question: Qualitative Estimates of Locality</a:t>
            </a:r>
          </a:p>
        </p:txBody>
      </p:sp>
      <p:sp>
        <p:nvSpPr>
          <p:cNvPr id="132102" name="Rectangle 1030"/>
          <p:cNvSpPr>
            <a:spLocks noGrp="1" noChangeArrowheads="1"/>
          </p:cNvSpPr>
          <p:nvPr>
            <p:ph idx="1"/>
          </p:nvPr>
        </p:nvSpPr>
        <p:spPr/>
        <p:txBody>
          <a:bodyPr/>
          <a:lstStyle/>
          <a:p>
            <a:endParaRPr lang="en-US" sz="2000" dirty="0"/>
          </a:p>
          <a:p>
            <a:r>
              <a:rPr lang="en-US" sz="2000" dirty="0"/>
              <a:t>Being able to look at code and get a qualitative sense of its locality is a key skill for a professional programmer</a:t>
            </a:r>
          </a:p>
          <a:p>
            <a:endParaRPr lang="en-US" sz="2000" dirty="0"/>
          </a:p>
          <a:p>
            <a:r>
              <a:rPr lang="en-US" sz="2000" dirty="0">
                <a:solidFill>
                  <a:srgbClr val="C00000"/>
                </a:solidFill>
              </a:rPr>
              <a:t>Question: </a:t>
            </a:r>
            <a:r>
              <a:rPr lang="en-US" sz="2000" dirty="0"/>
              <a:t>Below, do we have good locality with respect to array </a:t>
            </a:r>
            <a:r>
              <a:rPr lang="en-US" sz="2000" dirty="0">
                <a:latin typeface="Consolas" panose="020B0609020204030204" pitchFamily="49" charset="0"/>
                <a:cs typeface="Courier New"/>
              </a:rPr>
              <a:t>a</a:t>
            </a:r>
            <a:r>
              <a:rPr lang="en-US" sz="2000"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58</a:t>
            </a:fld>
            <a:endParaRPr lang="en-US" altLang="en-US"/>
          </a:p>
        </p:txBody>
      </p:sp>
      <p:sp>
        <p:nvSpPr>
          <p:cNvPr id="5" name="Rectangle 4"/>
          <p:cNvSpPr/>
          <p:nvPr/>
        </p:nvSpPr>
        <p:spPr>
          <a:xfrm>
            <a:off x="52158"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3" name="Rectangle 2"/>
          <p:cNvSpPr/>
          <p:nvPr/>
        </p:nvSpPr>
        <p:spPr>
          <a:xfrm>
            <a:off x="3371353" y="3597966"/>
            <a:ext cx="4603805" cy="2308324"/>
          </a:xfrm>
          <a:prstGeom prst="rect">
            <a:avLst/>
          </a:prstGeom>
          <a:solidFill>
            <a:schemeClr val="bg1">
              <a:lumMod val="85000"/>
            </a:schemeClr>
          </a:solid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sum_array_rows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a:t>
            </a:r>
          </a:p>
          <a:p>
            <a:r>
              <a:rPr lang="en-US" sz="1600" dirty="0">
                <a:solidFill>
                  <a:srgbClr val="000000"/>
                </a:solidFill>
                <a:latin typeface="Consolas" panose="020B0609020204030204" pitchFamily="49" charset="0"/>
              </a:rPr>
              <a:t> {</a:t>
            </a: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j, sum = 0;</a:t>
            </a:r>
          </a:p>
          <a:p>
            <a:endParaRPr lang="en-US" sz="1600" dirty="0">
              <a:solidFill>
                <a:srgbClr val="000000"/>
              </a:solidFill>
              <a:latin typeface="Consolas" panose="020B0609020204030204" pitchFamily="49" charset="0"/>
            </a:endParaRP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(i = 0; i &lt; M; i++)</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(j = 0; j &lt; N; </a:t>
            </a:r>
            <a:r>
              <a:rPr lang="en-US" sz="1600" dirty="0" err="1">
                <a:solidFill>
                  <a:srgbClr val="000000"/>
                </a:solidFill>
                <a:latin typeface="Consolas" panose="020B0609020204030204" pitchFamily="49" charset="0"/>
              </a:rPr>
              <a:t>j++</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sum += a[i][j];</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a:p>
            <a:r>
              <a:rPr lang="en-US" sz="1600" dirty="0">
                <a:solidFill>
                  <a:srgbClr val="000000"/>
                </a:solidFill>
                <a:latin typeface="Consolas" panose="020B0609020204030204" pitchFamily="49" charset="0"/>
              </a:rPr>
              <a:t> }</a:t>
            </a:r>
            <a:endParaRPr lang="en-US" sz="4000" dirty="0"/>
          </a:p>
        </p:txBody>
      </p:sp>
    </p:spTree>
    <p:extLst>
      <p:ext uri="{BB962C8B-B14F-4D97-AF65-F5344CB8AC3E}">
        <p14:creationId xmlns:p14="http://schemas.microsoft.com/office/powerpoint/2010/main" val="3613831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5"/>
          <p:cNvSpPr>
            <a:spLocks noGrp="1" noChangeArrowheads="1"/>
          </p:cNvSpPr>
          <p:nvPr>
            <p:ph type="title"/>
          </p:nvPr>
        </p:nvSpPr>
        <p:spPr/>
        <p:txBody>
          <a:bodyPr/>
          <a:lstStyle/>
          <a:p>
            <a:r>
              <a:rPr lang="en-US" dirty="0"/>
              <a:t>Final Exam type question: Qualitative Estimates of Locality</a:t>
            </a:r>
          </a:p>
        </p:txBody>
      </p:sp>
      <p:sp>
        <p:nvSpPr>
          <p:cNvPr id="133126" name="Rectangle 6"/>
          <p:cNvSpPr>
            <a:spLocks noGrp="1" noChangeArrowheads="1"/>
          </p:cNvSpPr>
          <p:nvPr>
            <p:ph idx="1"/>
          </p:nvPr>
        </p:nvSpPr>
        <p:spPr/>
        <p:txBody>
          <a:bodyPr/>
          <a:lstStyle/>
          <a:p>
            <a:r>
              <a:rPr lang="en-US" sz="1800" dirty="0">
                <a:solidFill>
                  <a:srgbClr val="C00000"/>
                </a:solidFill>
              </a:rPr>
              <a:t>Question: </a:t>
            </a:r>
            <a:r>
              <a:rPr lang="en-US" sz="1800" dirty="0"/>
              <a:t>Does this function have good locality with respect to array </a:t>
            </a:r>
            <a:r>
              <a:rPr lang="en-US" sz="1800" dirty="0">
                <a:latin typeface="Consolas" panose="020B0609020204030204" pitchFamily="49" charset="0"/>
                <a:cs typeface="Courier New"/>
              </a:rPr>
              <a:t>a</a:t>
            </a:r>
            <a:r>
              <a:rPr lang="en-US" sz="1800" dirty="0"/>
              <a:t>?</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59</a:t>
            </a:fld>
            <a:endParaRPr lang="en-US" altLang="en-US"/>
          </a:p>
        </p:txBody>
      </p:sp>
      <p:sp>
        <p:nvSpPr>
          <p:cNvPr id="5" name="Rectangle 4"/>
          <p:cNvSpPr/>
          <p:nvPr/>
        </p:nvSpPr>
        <p:spPr>
          <a:xfrm>
            <a:off x="17604" y="663210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7" name="Rectangle 6"/>
          <p:cNvSpPr/>
          <p:nvPr/>
        </p:nvSpPr>
        <p:spPr>
          <a:xfrm>
            <a:off x="3438730" y="3067703"/>
            <a:ext cx="4603805" cy="2308324"/>
          </a:xfrm>
          <a:prstGeom prst="rect">
            <a:avLst/>
          </a:prstGeom>
          <a:solidFill>
            <a:schemeClr val="bg1">
              <a:lumMod val="85000"/>
            </a:schemeClr>
          </a:solidFill>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sum_array_cols</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a:t>
            </a:r>
          </a:p>
          <a:p>
            <a:r>
              <a:rPr lang="en-US" sz="1600" dirty="0">
                <a:solidFill>
                  <a:srgbClr val="000000"/>
                </a:solidFill>
                <a:latin typeface="Consolas" panose="020B0609020204030204" pitchFamily="49" charset="0"/>
              </a:rPr>
              <a:t> {</a:t>
            </a: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int</a:t>
            </a:r>
            <a:r>
              <a:rPr lang="nn-NO" sz="1600" dirty="0">
                <a:solidFill>
                  <a:srgbClr val="000000"/>
                </a:solidFill>
                <a:latin typeface="Consolas" panose="020B0609020204030204" pitchFamily="49" charset="0"/>
              </a:rPr>
              <a:t> i, j, sum = 0;</a:t>
            </a:r>
          </a:p>
          <a:p>
            <a:endParaRPr lang="en-US" sz="1600" dirty="0">
              <a:solidFill>
                <a:srgbClr val="000000"/>
              </a:solidFill>
              <a:latin typeface="Consolas" panose="020B0609020204030204" pitchFamily="49" charset="0"/>
            </a:endParaRPr>
          </a:p>
          <a:p>
            <a:r>
              <a:rPr lang="nn-NO" sz="1600" dirty="0">
                <a:solidFill>
                  <a:srgbClr val="000000"/>
                </a:solidFill>
                <a:latin typeface="Consolas" panose="020B0609020204030204" pitchFamily="49" charset="0"/>
              </a:rPr>
              <a:t>        </a:t>
            </a:r>
            <a:r>
              <a:rPr lang="nn-NO" sz="1600" dirty="0">
                <a:solidFill>
                  <a:srgbClr val="0000FF"/>
                </a:solidFill>
                <a:latin typeface="Consolas" panose="020B0609020204030204" pitchFamily="49" charset="0"/>
              </a:rPr>
              <a:t>for</a:t>
            </a:r>
            <a:r>
              <a:rPr lang="nn-NO" sz="1600" dirty="0">
                <a:solidFill>
                  <a:srgbClr val="000000"/>
                </a:solidFill>
                <a:latin typeface="Consolas" panose="020B0609020204030204" pitchFamily="49" charset="0"/>
              </a:rPr>
              <a:t> (j = 0; j &lt; N; j++)</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a:t>
            </a:r>
            <a:r>
              <a:rPr lang="en-US" sz="1600" dirty="0">
                <a:solidFill>
                  <a:srgbClr val="000000"/>
                </a:solidFill>
                <a:latin typeface="Consolas" panose="020B0609020204030204" pitchFamily="49" charset="0"/>
              </a:rPr>
              <a:t> (i = 0; i &lt; M; i++)</a:t>
            </a:r>
          </a:p>
          <a:p>
            <a:r>
              <a:rPr lang="en-US" sz="1600" dirty="0">
                <a:solidFill>
                  <a:srgbClr val="000000"/>
                </a:solidFill>
                <a:latin typeface="Consolas" panose="020B0609020204030204" pitchFamily="49" charset="0"/>
              </a:rPr>
              <a:t>                sum += a[i][j];</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sum;</a:t>
            </a:r>
          </a:p>
          <a:p>
            <a:r>
              <a:rPr lang="en-US" sz="1600" dirty="0">
                <a:solidFill>
                  <a:srgbClr val="000000"/>
                </a:solidFill>
                <a:latin typeface="Consolas" panose="020B0609020204030204" pitchFamily="49" charset="0"/>
              </a:rPr>
              <a:t> }</a:t>
            </a:r>
            <a:endParaRPr lang="en-US" sz="4000" dirty="0"/>
          </a:p>
        </p:txBody>
      </p:sp>
    </p:spTree>
    <p:extLst>
      <p:ext uri="{BB962C8B-B14F-4D97-AF65-F5344CB8AC3E}">
        <p14:creationId xmlns:p14="http://schemas.microsoft.com/office/powerpoint/2010/main" val="355709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7071" y="3616269"/>
            <a:ext cx="5539339" cy="823393"/>
          </a:xfrm>
        </p:spPr>
        <p:txBody>
          <a:bodyPr>
            <a:normAutofit fontScale="90000"/>
          </a:bodyPr>
          <a:lstStyle/>
          <a:p>
            <a:r>
              <a:rPr lang="en-US" dirty="0"/>
              <a:t>Measuring Speed of Execution</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6</a:t>
            </a:fld>
            <a:endParaRPr lang="en-US" altLang="en-US"/>
          </a:p>
        </p:txBody>
      </p:sp>
    </p:spTree>
    <p:extLst>
      <p:ext uri="{BB962C8B-B14F-4D97-AF65-F5344CB8AC3E}">
        <p14:creationId xmlns:p14="http://schemas.microsoft.com/office/powerpoint/2010/main" val="3291949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Taking it to the next level: 3D Matrices – good 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677213" y="1786073"/>
            <a:ext cx="6553200" cy="4524315"/>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 </a:t>
            </a:r>
            <a:r>
              <a:rPr lang="en-US" sz="900" dirty="0">
                <a:solidFill>
                  <a:srgbClr val="A31515"/>
                </a:solidFill>
                <a:latin typeface="Consolas"/>
              </a:rPr>
              <a:t>&lt;iostream&gt;</a:t>
            </a:r>
            <a:endParaRPr lang="en-US" sz="900" dirty="0">
              <a:solidFill>
                <a:srgbClr val="000000"/>
              </a:solidFill>
              <a:latin typeface="Consolas"/>
            </a:endParaRPr>
          </a:p>
          <a:p>
            <a:r>
              <a:rPr lang="en-US" sz="900" dirty="0">
                <a:solidFill>
                  <a:srgbClr val="808080"/>
                </a:solidFill>
                <a:latin typeface="Consolas"/>
              </a:rPr>
              <a:t>#include </a:t>
            </a:r>
            <a:r>
              <a:rPr lang="en-US" sz="900" dirty="0">
                <a:solidFill>
                  <a:srgbClr val="A31515"/>
                </a:solidFill>
                <a:latin typeface="Consolas"/>
              </a:rPr>
              <a:t>&lt;chrono&gt;</a:t>
            </a:r>
            <a:r>
              <a:rPr lang="en-US" sz="900" dirty="0">
                <a:solidFill>
                  <a:srgbClr val="000000"/>
                </a:solidFill>
                <a:latin typeface="Consolas"/>
              </a:rPr>
              <a:t> </a:t>
            </a:r>
            <a:r>
              <a:rPr lang="en-US" sz="900" dirty="0">
                <a:solidFill>
                  <a:srgbClr val="008000"/>
                </a:solidFill>
                <a:latin typeface="Consolas"/>
              </a:rPr>
              <a:t>// need this for timing</a:t>
            </a:r>
            <a:endParaRPr lang="en-US" sz="900" dirty="0">
              <a:solidFill>
                <a:srgbClr val="000000"/>
              </a:solidFill>
              <a:latin typeface="Consolas"/>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a:rPr>
              <a:t>int</a:t>
            </a:r>
            <a:r>
              <a:rPr lang="en-US" sz="900" dirty="0">
                <a:solidFill>
                  <a:srgbClr val="000000"/>
                </a:solidFill>
                <a:latin typeface="Consolas"/>
              </a:rPr>
              <a:t> main() {</a:t>
            </a:r>
          </a:p>
          <a:p>
            <a:r>
              <a:rPr lang="en-US" sz="900" dirty="0">
                <a:solidFill>
                  <a:srgbClr val="000000"/>
                </a:solidFill>
                <a:latin typeface="Consolas"/>
              </a:rPr>
              <a:t>   </a:t>
            </a:r>
            <a:r>
              <a:rPr lang="en-US" sz="900" dirty="0">
                <a:solidFill>
                  <a:srgbClr val="0000FF"/>
                </a:solidFill>
                <a:latin typeface="Consolas"/>
              </a:rPr>
              <a:t>const</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M = </a:t>
            </a:r>
            <a:r>
              <a:rPr lang="en-US" sz="900" dirty="0">
                <a:solidFill>
                  <a:srgbClr val="7030A0"/>
                </a:solidFill>
                <a:latin typeface="Consolas"/>
              </a:rPr>
              <a:t>700</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                            </a:t>
            </a:r>
            <a:r>
              <a:rPr lang="en-US" sz="900" dirty="0">
                <a:solidFill>
                  <a:srgbClr val="008000"/>
                </a:solidFill>
                <a:latin typeface="Consolas"/>
              </a:rPr>
              <a:t>// use this to store 3d matrix</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err="1">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 {</a:t>
            </a: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 </a:t>
            </a:r>
            <a:r>
              <a:rPr lang="en-US" sz="900" dirty="0" err="1">
                <a:solidFill>
                  <a:srgbClr val="000000"/>
                </a:solidFill>
                <a:latin typeface="Consolas"/>
              </a:rPr>
              <a:t>j++</a:t>
            </a:r>
            <a:r>
              <a:rPr lang="en-US" sz="900" dirty="0">
                <a:solidFill>
                  <a:srgbClr val="000000"/>
                </a:solidFill>
                <a:latin typeface="Consolas"/>
              </a:rPr>
              <a:t>) {</a:t>
            </a: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 = </a:t>
            </a:r>
            <a:r>
              <a:rPr lang="en-US" sz="900" dirty="0">
                <a:solidFill>
                  <a:srgbClr val="7030A0"/>
                </a:solidFill>
                <a:latin typeface="Consolas"/>
              </a:rPr>
              <a:t>1.</a:t>
            </a:r>
            <a:r>
              <a:rPr lang="en-US" sz="900" dirty="0">
                <a:solidFill>
                  <a:srgbClr val="000000"/>
                </a:solidFill>
                <a:latin typeface="Consolas"/>
              </a:rPr>
              <a:t> / (</a:t>
            </a:r>
            <a:r>
              <a:rPr lang="en-US" sz="900" dirty="0" err="1">
                <a:solidFill>
                  <a:srgbClr val="000000"/>
                </a:solidFill>
                <a:latin typeface="Consolas"/>
              </a:rPr>
              <a:t>i</a:t>
            </a:r>
            <a:r>
              <a:rPr lang="en-US" sz="900" dirty="0">
                <a:solidFill>
                  <a:srgbClr val="000000"/>
                </a:solidFill>
                <a:latin typeface="Consolas"/>
              </a:rPr>
              <a:t> + j + k + </a:t>
            </a:r>
            <a:r>
              <a:rPr lang="en-US" sz="900" dirty="0">
                <a:solidFill>
                  <a:srgbClr val="7030A0"/>
                </a:solidFill>
                <a:latin typeface="Consolas"/>
              </a:rPr>
              <a:t>1.</a:t>
            </a:r>
            <a:r>
              <a:rPr lang="en-US" sz="900" dirty="0">
                <a:solidFill>
                  <a:srgbClr val="000000"/>
                </a:solidFill>
                <a:latin typeface="Consolas"/>
              </a:rPr>
              <a:t>);          </a:t>
            </a:r>
            <a:r>
              <a:rPr lang="en-US" sz="900" dirty="0">
                <a:solidFill>
                  <a:schemeClr val="accent6">
                    <a:lumMod val="50000"/>
                  </a:schemeClr>
                </a:solidFill>
                <a:latin typeface="Consolas"/>
              </a:rPr>
              <a:t>// storing some smallish number</a:t>
            </a:r>
            <a:r>
              <a:rPr lang="en-US" sz="900" dirty="0">
                <a:solidFill>
                  <a:srgbClr val="000000"/>
                </a:solidFill>
                <a:latin typeface="Consolas"/>
              </a:rPr>
              <a:t> </a:t>
            </a:r>
            <a:r>
              <a:rPr lang="en-US" sz="900" dirty="0">
                <a:solidFill>
                  <a:srgbClr val="008000"/>
                </a:solidFill>
                <a:latin typeface="Consolas"/>
              </a:rPr>
              <a:t> </a:t>
            </a:r>
            <a:endParaRPr lang="en-US" sz="900" dirty="0">
              <a:solidFill>
                <a:srgbClr val="000000"/>
              </a:solidFill>
              <a:latin typeface="Consolas" panose="020B0609020204030204" pitchFamily="49" charset="0"/>
            </a:endParaRPr>
          </a:p>
          <a:p>
            <a:r>
              <a:rPr lang="en-US" sz="900" dirty="0">
                <a:solidFill>
                  <a:srgbClr val="000000"/>
                </a:solidFill>
                <a:latin typeface="Consolas"/>
              </a:rPr>
              <a:t>      }</a:t>
            </a:r>
          </a:p>
          <a:p>
            <a:r>
              <a:rPr lang="en-US" sz="900" dirty="0">
                <a:solidFill>
                  <a:srgbClr val="000000"/>
                </a:solidFill>
                <a:latin typeface="Consolas"/>
              </a:rPr>
              <a:t>   }</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start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endParaRPr lang="en-US" sz="900" dirty="0">
              <a:solidFill>
                <a:srgbClr val="0000FF"/>
              </a:solidFill>
              <a:latin typeface="Consolas" panose="020B0609020204030204" pitchFamily="49" charset="0"/>
            </a:endParaRPr>
          </a:p>
          <a:p>
            <a:r>
              <a:rPr lang="en-US" sz="900" dirty="0">
                <a:solidFill>
                  <a:srgbClr val="000000"/>
                </a:solidFill>
                <a:latin typeface="Consolas"/>
              </a:rPr>
              <a:t>   </a:t>
            </a:r>
            <a:r>
              <a:rPr lang="en-US" sz="900" dirty="0">
                <a:solidFill>
                  <a:srgbClr val="008000"/>
                </a:solidFill>
                <a:latin typeface="Consolas"/>
              </a:rPr>
              <a:t>// sum up all entries in 3D array</a:t>
            </a:r>
            <a:endParaRPr lang="en-US" sz="900" dirty="0">
              <a:solidFill>
                <a:srgbClr val="000000"/>
              </a:solidFill>
              <a:latin typeface="Consolas" panose="020B0609020204030204" pitchFamily="49" charset="0"/>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err="1">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 </a:t>
            </a:r>
            <a:r>
              <a:rPr lang="en-US" sz="900" dirty="0" err="1">
                <a:solidFill>
                  <a:srgbClr val="000000"/>
                </a:solidFill>
                <a:latin typeface="Consolas"/>
              </a:rPr>
              <a:t>j++</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p>
          <a:p>
            <a:r>
              <a:rPr lang="en-US" sz="900" dirty="0">
                <a:solidFill>
                  <a:srgbClr val="000000"/>
                </a:solidFill>
                <a:latin typeface="Consolas"/>
              </a:rPr>
              <a:t>               sum +=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end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elapsed </a:t>
            </a:r>
            <a:r>
              <a:rPr lang="en-US" sz="900" dirty="0">
                <a:solidFill>
                  <a:srgbClr val="000000"/>
                </a:solidFill>
                <a:latin typeface="Consolas"/>
              </a:rPr>
              <a:t>= </a:t>
            </a:r>
            <a:r>
              <a:rPr lang="en-US" sz="900" b="1" dirty="0">
                <a:solidFill>
                  <a:schemeClr val="bg1">
                    <a:lumMod val="50000"/>
                  </a:schemeClr>
                </a:solidFill>
                <a:latin typeface="Consolas"/>
              </a:rPr>
              <a:t>end </a:t>
            </a:r>
            <a:r>
              <a:rPr lang="en-US" sz="900" dirty="0">
                <a:solidFill>
                  <a:srgbClr val="000000"/>
                </a:solidFill>
                <a:latin typeface="Consolas"/>
              </a:rPr>
              <a:t>– </a:t>
            </a:r>
            <a:r>
              <a:rPr lang="en-US" sz="900" b="1" dirty="0">
                <a:solidFill>
                  <a:schemeClr val="bg1">
                    <a:lumMod val="50000"/>
                  </a:schemeClr>
                </a:solidFill>
                <a:latin typeface="Consolas"/>
              </a:rPr>
              <a:t>start</a:t>
            </a:r>
            <a:r>
              <a:rPr lang="en-US" sz="900" dirty="0">
                <a:solidFill>
                  <a:srgbClr val="000000"/>
                </a:solidFill>
                <a:latin typeface="Consolas"/>
              </a:rPr>
              <a:t>;</a:t>
            </a:r>
          </a:p>
          <a:p>
            <a:r>
              <a:rPr lang="en-US" sz="900" dirty="0">
                <a:solidFill>
                  <a:srgbClr val="000000"/>
                </a:solidFill>
                <a:latin typeface="Consolas"/>
              </a:rPr>
              <a:t>   </a:t>
            </a:r>
            <a:r>
              <a:rPr lang="en-US" sz="900" dirty="0">
                <a:solidFill>
                  <a:srgbClr val="1E00FF"/>
                </a:solidFill>
                <a:latin typeface="Consolas"/>
              </a:rPr>
              <a:t>auto </a:t>
            </a:r>
            <a:r>
              <a:rPr lang="en-US" sz="900" b="1" dirty="0" err="1">
                <a:solidFill>
                  <a:schemeClr val="bg1">
                    <a:lumMod val="50000"/>
                  </a:schemeClr>
                </a:solidFill>
                <a:latin typeface="Consolas"/>
              </a:rPr>
              <a:t>as_micro</a:t>
            </a:r>
            <a:r>
              <a:rPr lang="en-US" sz="900" dirty="0">
                <a:solidFill>
                  <a:srgbClr val="000000"/>
                </a:solidFill>
                <a:latin typeface="Consolas"/>
              </a:rPr>
              <a:t> = std::chrono::</a:t>
            </a:r>
            <a:r>
              <a:rPr lang="en-US" sz="900" dirty="0" err="1">
                <a:solidFill>
                  <a:srgbClr val="1E00FF"/>
                </a:solidFill>
                <a:latin typeface="Consolas"/>
              </a:rPr>
              <a:t>duration_cast</a:t>
            </a:r>
            <a:r>
              <a:rPr lang="en-US" sz="900" dirty="0">
                <a:solidFill>
                  <a:srgbClr val="000000"/>
                </a:solidFill>
                <a:latin typeface="Consolas"/>
              </a:rPr>
              <a:t>&lt;std::chrono::</a:t>
            </a:r>
            <a:r>
              <a:rPr lang="en-US" sz="900" dirty="0">
                <a:solidFill>
                  <a:srgbClr val="1E00FF"/>
                </a:solidFill>
                <a:latin typeface="Consolas"/>
              </a:rPr>
              <a:t>duration</a:t>
            </a:r>
            <a:r>
              <a:rPr lang="en-US" sz="900" dirty="0">
                <a:solidFill>
                  <a:srgbClr val="000000"/>
                </a:solidFill>
                <a:latin typeface="Consolas"/>
              </a:rPr>
              <a:t>&lt;</a:t>
            </a:r>
            <a:r>
              <a:rPr lang="en-US" sz="900" dirty="0">
                <a:solidFill>
                  <a:srgbClr val="1E00FF"/>
                </a:solidFill>
                <a:latin typeface="Consolas"/>
              </a:rPr>
              <a:t>double</a:t>
            </a:r>
            <a:r>
              <a:rPr lang="en-US" sz="900" dirty="0">
                <a:solidFill>
                  <a:srgbClr val="000000"/>
                </a:solidFill>
                <a:latin typeface="Consolas"/>
              </a:rPr>
              <a:t>, std::</a:t>
            </a:r>
            <a:r>
              <a:rPr lang="en-US" sz="900" dirty="0">
                <a:solidFill>
                  <a:srgbClr val="1E00FF"/>
                </a:solidFill>
                <a:latin typeface="Consolas"/>
              </a:rPr>
              <a:t>micro</a:t>
            </a:r>
            <a:r>
              <a:rPr lang="en-US" sz="900" dirty="0">
                <a:solidFill>
                  <a:srgbClr val="000000"/>
                </a:solidFill>
                <a:latin typeface="Consolas"/>
              </a:rPr>
              <a:t>&gt;&gt;(</a:t>
            </a:r>
            <a:r>
              <a:rPr lang="en-US" sz="900" b="1" dirty="0">
                <a:solidFill>
                  <a:schemeClr val="bg1">
                    <a:lumMod val="50000"/>
                  </a:schemeClr>
                </a:solidFill>
                <a:latin typeface="Consolas"/>
              </a:rPr>
              <a:t>elapsed</a:t>
            </a:r>
            <a:r>
              <a:rPr lang="en-US" sz="900" dirty="0">
                <a:solidFill>
                  <a:srgbClr val="000000"/>
                </a:solidFill>
                <a:latin typeface="Consolas"/>
              </a:rPr>
              <a:t>);</a:t>
            </a:r>
          </a:p>
          <a:p>
            <a:endParaRPr lang="en-US" sz="900" dirty="0">
              <a:solidFill>
                <a:srgbClr val="000000"/>
              </a:solidFill>
              <a:latin typeface="Consolas" panose="020B0609020204030204" pitchFamily="49" charset="0"/>
            </a:endParaRP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"Sum is: "</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sum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"Time spent in microseconds: "</a:t>
            </a:r>
            <a:r>
              <a:rPr lang="en-US" sz="900" dirty="0">
                <a:solidFill>
                  <a:srgbClr val="000000"/>
                </a:solidFill>
                <a:latin typeface="Consolas"/>
              </a:rPr>
              <a:t> </a:t>
            </a:r>
            <a:r>
              <a:rPr lang="en-US" sz="900" dirty="0">
                <a:solidFill>
                  <a:srgbClr val="008080"/>
                </a:solidFill>
                <a:latin typeface="Consolas"/>
              </a:rPr>
              <a:t>&lt;&lt; </a:t>
            </a:r>
            <a:r>
              <a:rPr lang="en-US" sz="900" b="1" dirty="0" err="1">
                <a:solidFill>
                  <a:schemeClr val="bg1">
                    <a:lumMod val="50000"/>
                  </a:schemeClr>
                </a:solidFill>
                <a:latin typeface="Consolas"/>
              </a:rPr>
              <a:t>as_micro</a:t>
            </a:r>
            <a:r>
              <a:rPr lang="en-US" sz="900" dirty="0" err="1">
                <a:solidFill>
                  <a:srgbClr val="000000"/>
                </a:solidFill>
                <a:latin typeface="Consolas"/>
              </a:rPr>
              <a:t>.count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endParaRPr lang="en-US">
              <a:cs typeface="Calibri"/>
            </a:endParaRPr>
          </a:p>
          <a:p>
            <a:endParaRPr lang="en-US" sz="900" dirty="0">
              <a:solidFill>
                <a:srgbClr val="000000"/>
              </a:solidFill>
              <a:latin typeface="Consolas"/>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sp>
        <p:nvSpPr>
          <p:cNvPr id="7" name="Rectangle 6"/>
          <p:cNvSpPr/>
          <p:nvPr/>
        </p:nvSpPr>
        <p:spPr>
          <a:xfrm>
            <a:off x="6361679" y="1007283"/>
            <a:ext cx="5637924"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pic>
        <p:nvPicPr>
          <p:cNvPr id="8" name="Picture 7"/>
          <p:cNvPicPr>
            <a:picLocks noChangeAspect="1"/>
          </p:cNvPicPr>
          <p:nvPr/>
        </p:nvPicPr>
        <p:blipFill>
          <a:blip r:embed="rId2"/>
          <a:stretch>
            <a:fillRect/>
          </a:stretch>
        </p:blipFill>
        <p:spPr>
          <a:xfrm>
            <a:off x="8766875" y="3610228"/>
            <a:ext cx="2519362" cy="873295"/>
          </a:xfrm>
          <a:prstGeom prst="rect">
            <a:avLst/>
          </a:prstGeom>
        </p:spPr>
      </p:pic>
      <p:sp>
        <p:nvSpPr>
          <p:cNvPr id="2" name="TextBox 1">
            <a:extLst>
              <a:ext uri="{FF2B5EF4-FFF2-40B4-BE49-F238E27FC236}">
                <a16:creationId xmlns:a16="http://schemas.microsoft.com/office/drawing/2014/main" id="{8A2E7DB4-0644-49C5-B579-73AC8A3974DC}"/>
              </a:ext>
            </a:extLst>
          </p:cNvPr>
          <p:cNvSpPr txBox="1"/>
          <p:nvPr/>
        </p:nvSpPr>
        <p:spPr>
          <a:xfrm>
            <a:off x="8840038" y="5884147"/>
            <a:ext cx="2596662" cy="73866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NOTE: We didn't </a:t>
            </a:r>
            <a:r>
              <a:rPr lang="en-US" sz="1400" b="1" dirty="0">
                <a:solidFill>
                  <a:srgbClr val="C00000"/>
                </a:solidFill>
                <a:latin typeface="Consolas"/>
              </a:rPr>
              <a:t>delete[]</a:t>
            </a:r>
            <a:r>
              <a:rPr lang="en-US" sz="1400" dirty="0"/>
              <a:t> our memory in this example, but you should always do it in your code.</a:t>
            </a:r>
            <a:endParaRPr lang="en-US" sz="1400" dirty="0">
              <a:cs typeface="Calibri"/>
            </a:endParaRPr>
          </a:p>
        </p:txBody>
      </p:sp>
    </p:spTree>
    <p:extLst>
      <p:ext uri="{BB962C8B-B14F-4D97-AF65-F5344CB8AC3E}">
        <p14:creationId xmlns:p14="http://schemas.microsoft.com/office/powerpoint/2010/main" val="368065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Taking it to the next level: 3D Matrices – bad locality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p:cNvSpPr/>
          <p:nvPr/>
        </p:nvSpPr>
        <p:spPr>
          <a:xfrm>
            <a:off x="1681130" y="1783939"/>
            <a:ext cx="6629400" cy="4524315"/>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 </a:t>
            </a:r>
            <a:r>
              <a:rPr lang="en-US" sz="900" dirty="0">
                <a:solidFill>
                  <a:srgbClr val="A31515"/>
                </a:solidFill>
                <a:latin typeface="Consolas"/>
              </a:rPr>
              <a:t>&lt;iostream&gt;</a:t>
            </a:r>
            <a:endParaRPr lang="en-US" sz="900">
              <a:ea typeface="+mn-lt"/>
              <a:cs typeface="+mn-lt"/>
            </a:endParaRPr>
          </a:p>
          <a:p>
            <a:r>
              <a:rPr lang="en-US" sz="900" dirty="0">
                <a:solidFill>
                  <a:srgbClr val="808080"/>
                </a:solidFill>
                <a:latin typeface="Consolas"/>
              </a:rPr>
              <a:t>#include </a:t>
            </a:r>
            <a:r>
              <a:rPr lang="en-US" sz="900" dirty="0">
                <a:solidFill>
                  <a:srgbClr val="A31515"/>
                </a:solidFill>
                <a:latin typeface="Consolas"/>
              </a:rPr>
              <a:t>&lt;chrono&gt;</a:t>
            </a:r>
            <a:r>
              <a:rPr lang="en-US" sz="900" dirty="0">
                <a:solidFill>
                  <a:srgbClr val="000000"/>
                </a:solidFill>
                <a:latin typeface="Consolas"/>
              </a:rPr>
              <a:t> </a:t>
            </a:r>
            <a:r>
              <a:rPr lang="en-US" sz="900" dirty="0">
                <a:solidFill>
                  <a:srgbClr val="008000"/>
                </a:solidFill>
                <a:latin typeface="Consolas"/>
              </a:rPr>
              <a:t>// need this for timing</a:t>
            </a:r>
            <a:endParaRPr lang="en-US" sz="900">
              <a:ea typeface="+mn-lt"/>
              <a:cs typeface="+mn-lt"/>
            </a:endParaRPr>
          </a:p>
          <a:p>
            <a:endParaRPr lang="en-US" sz="900" dirty="0">
              <a:ea typeface="+mn-lt"/>
              <a:cs typeface="+mn-lt"/>
            </a:endParaRPr>
          </a:p>
          <a:p>
            <a:r>
              <a:rPr lang="en-US" sz="900" dirty="0">
                <a:solidFill>
                  <a:srgbClr val="0000FF"/>
                </a:solidFill>
                <a:latin typeface="Consolas"/>
              </a:rPr>
              <a:t>int</a:t>
            </a:r>
            <a:r>
              <a:rPr lang="en-US" sz="900" dirty="0">
                <a:solidFill>
                  <a:srgbClr val="000000"/>
                </a:solidFill>
                <a:latin typeface="Consolas"/>
              </a:rPr>
              <a:t> main() {</a:t>
            </a:r>
            <a:endParaRPr lang="en-US" sz="900">
              <a:ea typeface="+mn-lt"/>
              <a:cs typeface="+mn-lt"/>
            </a:endParaRPr>
          </a:p>
          <a:p>
            <a:r>
              <a:rPr lang="en-US" sz="900" dirty="0">
                <a:solidFill>
                  <a:srgbClr val="000000"/>
                </a:solidFill>
                <a:latin typeface="Consolas"/>
              </a:rPr>
              <a:t>   </a:t>
            </a:r>
            <a:r>
              <a:rPr lang="en-US" sz="900" dirty="0">
                <a:solidFill>
                  <a:srgbClr val="0000FF"/>
                </a:solidFill>
                <a:latin typeface="Consolas"/>
              </a:rPr>
              <a:t>const</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M = </a:t>
            </a:r>
            <a:r>
              <a:rPr lang="en-US" sz="900" dirty="0">
                <a:solidFill>
                  <a:srgbClr val="7030A0"/>
                </a:solidFill>
                <a:latin typeface="Consolas"/>
              </a:rPr>
              <a:t>700</a:t>
            </a:r>
            <a:r>
              <a:rPr lang="en-US" sz="900" dirty="0">
                <a:solidFill>
                  <a:srgbClr val="000000"/>
                </a:solidFill>
                <a:latin typeface="Consolas"/>
              </a:rPr>
              <a:t>;</a:t>
            </a:r>
            <a:endParaRPr lang="en-US" sz="900">
              <a:ea typeface="+mn-lt"/>
              <a:cs typeface="+mn-lt"/>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                            </a:t>
            </a:r>
            <a:r>
              <a:rPr lang="en-US" sz="900" dirty="0">
                <a:solidFill>
                  <a:srgbClr val="008000"/>
                </a:solidFill>
                <a:latin typeface="Consolas"/>
              </a:rPr>
              <a:t>// use this to store 3d matrix</a:t>
            </a:r>
            <a:endParaRPr lang="en-US" sz="900" dirty="0">
              <a:ea typeface="+mn-lt"/>
              <a:cs typeface="+mn-lt"/>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err="1">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 {</a:t>
            </a:r>
            <a:endParaRPr lang="en-US" sz="900" dirty="0">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 </a:t>
            </a:r>
            <a:r>
              <a:rPr lang="en-US" sz="900" dirty="0" err="1">
                <a:solidFill>
                  <a:srgbClr val="000000"/>
                </a:solidFill>
                <a:latin typeface="Consolas"/>
              </a:rPr>
              <a:t>j++</a:t>
            </a:r>
            <a:r>
              <a:rPr lang="en-US" sz="900" dirty="0">
                <a:solidFill>
                  <a:srgbClr val="000000"/>
                </a:solidFill>
                <a:latin typeface="Consolas"/>
              </a:rPr>
              <a:t>) {</a:t>
            </a:r>
            <a:endParaRPr lang="en-US" sz="900" dirty="0">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endParaRPr lang="en-US" sz="900" dirty="0">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 = </a:t>
            </a:r>
            <a:r>
              <a:rPr lang="en-US" sz="900" dirty="0">
                <a:solidFill>
                  <a:srgbClr val="7030A0"/>
                </a:solidFill>
                <a:latin typeface="Consolas"/>
              </a:rPr>
              <a:t>1.</a:t>
            </a:r>
            <a:r>
              <a:rPr lang="en-US" sz="900" dirty="0">
                <a:solidFill>
                  <a:srgbClr val="000000"/>
                </a:solidFill>
                <a:latin typeface="Consolas"/>
              </a:rPr>
              <a:t> / (</a:t>
            </a:r>
            <a:r>
              <a:rPr lang="en-US" sz="900" dirty="0" err="1">
                <a:solidFill>
                  <a:srgbClr val="000000"/>
                </a:solidFill>
                <a:latin typeface="Consolas"/>
              </a:rPr>
              <a:t>i</a:t>
            </a:r>
            <a:r>
              <a:rPr lang="en-US" sz="900" dirty="0">
                <a:solidFill>
                  <a:srgbClr val="000000"/>
                </a:solidFill>
                <a:latin typeface="Consolas"/>
              </a:rPr>
              <a:t> + j + k + </a:t>
            </a:r>
            <a:r>
              <a:rPr lang="en-US" sz="900" dirty="0">
                <a:solidFill>
                  <a:srgbClr val="7030A0"/>
                </a:solidFill>
                <a:latin typeface="Consolas"/>
              </a:rPr>
              <a:t>1.</a:t>
            </a:r>
            <a:r>
              <a:rPr lang="en-US" sz="900" dirty="0">
                <a:solidFill>
                  <a:srgbClr val="000000"/>
                </a:solidFill>
                <a:latin typeface="Consolas"/>
              </a:rPr>
              <a:t>);          </a:t>
            </a:r>
            <a:r>
              <a:rPr lang="en-US" sz="900" dirty="0">
                <a:solidFill>
                  <a:schemeClr val="accent6">
                    <a:lumMod val="50000"/>
                  </a:schemeClr>
                </a:solidFill>
                <a:latin typeface="Consolas"/>
              </a:rPr>
              <a:t>// storing some smallish number</a:t>
            </a:r>
            <a:r>
              <a:rPr lang="en-US" sz="900" dirty="0">
                <a:solidFill>
                  <a:srgbClr val="000000"/>
                </a:solidFill>
                <a:latin typeface="Consolas"/>
              </a:rPr>
              <a:t> </a:t>
            </a:r>
            <a:r>
              <a:rPr lang="en-US" sz="900" dirty="0">
                <a:solidFill>
                  <a:srgbClr val="008000"/>
                </a:solidFill>
                <a:latin typeface="Consolas"/>
              </a:rPr>
              <a:t> </a:t>
            </a:r>
            <a:endParaRPr lang="en-US" sz="900" dirty="0">
              <a:ea typeface="+mn-lt"/>
              <a:cs typeface="+mn-lt"/>
            </a:endParaRPr>
          </a:p>
          <a:p>
            <a:r>
              <a:rPr lang="en-US" sz="900" dirty="0">
                <a:solidFill>
                  <a:srgbClr val="000000"/>
                </a:solidFill>
                <a:latin typeface="Consolas"/>
              </a:rPr>
              <a:t>      }</a:t>
            </a:r>
            <a:endParaRPr lang="en-US" sz="900" dirty="0">
              <a:ea typeface="+mn-lt"/>
              <a:cs typeface="+mn-lt"/>
            </a:endParaRPr>
          </a:p>
          <a:p>
            <a:r>
              <a:rPr lang="en-US" sz="900" dirty="0">
                <a:solidFill>
                  <a:srgbClr val="000000"/>
                </a:solidFill>
                <a:latin typeface="Consolas"/>
              </a:rPr>
              <a:t>   }</a:t>
            </a:r>
            <a:endParaRPr lang="en-US" sz="900" dirty="0">
              <a:latin typeface="Consolas"/>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endParaRPr lang="en-US" sz="900" dirty="0">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start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endParaRPr lang="en-US" dirty="0"/>
          </a:p>
          <a:p>
            <a:r>
              <a:rPr lang="en-US" sz="900" dirty="0">
                <a:solidFill>
                  <a:srgbClr val="000000"/>
                </a:solidFill>
                <a:latin typeface="Consolas"/>
              </a:rPr>
              <a:t>   </a:t>
            </a:r>
            <a:r>
              <a:rPr lang="en-US" sz="900" dirty="0">
                <a:solidFill>
                  <a:srgbClr val="008000"/>
                </a:solidFill>
                <a:latin typeface="Consolas"/>
              </a:rPr>
              <a:t>// sum up all entries in 3D array</a:t>
            </a:r>
            <a:endParaRPr lang="en-US" sz="900" dirty="0">
              <a:solidFill>
                <a:srgbClr val="000000"/>
              </a:solidFill>
              <a:latin typeface="Consolas"/>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0; j &lt; M; </a:t>
            </a:r>
            <a:r>
              <a:rPr lang="en-US" sz="900" dirty="0" err="1">
                <a:solidFill>
                  <a:srgbClr val="000000"/>
                </a:solidFill>
                <a:latin typeface="Consolas"/>
              </a:rPr>
              <a:t>j++</a:t>
            </a:r>
            <a:r>
              <a:rPr lang="en-US" sz="900" dirty="0">
                <a:solidFill>
                  <a:srgbClr val="000000"/>
                </a:solidFill>
                <a:latin typeface="Consolas"/>
              </a:rPr>
              <a:t>)</a:t>
            </a: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a:t>
            </a:r>
          </a:p>
          <a:p>
            <a:r>
              <a:rPr lang="en-US" sz="900" dirty="0">
                <a:solidFill>
                  <a:srgbClr val="000000"/>
                </a:solidFill>
                <a:latin typeface="Consolas"/>
              </a:rPr>
              <a:t>               sum +=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a:t>
            </a:r>
          </a:p>
          <a:p>
            <a:endParaRPr lang="en-US" sz="900" dirty="0">
              <a:solidFill>
                <a:srgbClr val="000000"/>
              </a:solidFill>
              <a:latin typeface="Consolas" panose="020B0609020204030204" pitchFamily="49" charset="0"/>
            </a:endParaRPr>
          </a:p>
          <a:p>
            <a:r>
              <a:rPr lang="en-US" sz="900" dirty="0">
                <a:solidFill>
                  <a:srgbClr val="1E00FF"/>
                </a:solidFill>
                <a:latin typeface="Consolas"/>
              </a:rPr>
              <a:t>   auto </a:t>
            </a:r>
            <a:r>
              <a:rPr lang="en-US" sz="900" b="1" dirty="0">
                <a:solidFill>
                  <a:schemeClr val="bg1">
                    <a:lumMod val="50000"/>
                  </a:schemeClr>
                </a:solidFill>
                <a:latin typeface="Consolas"/>
              </a:rPr>
              <a:t>end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endParaRPr lang="en-US" sz="900" dirty="0">
              <a:latin typeface="Consolas"/>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elapsed </a:t>
            </a:r>
            <a:r>
              <a:rPr lang="en-US" sz="900" dirty="0">
                <a:solidFill>
                  <a:srgbClr val="000000"/>
                </a:solidFill>
                <a:latin typeface="Consolas"/>
              </a:rPr>
              <a:t>= </a:t>
            </a:r>
            <a:r>
              <a:rPr lang="en-US" sz="900" b="1" dirty="0">
                <a:solidFill>
                  <a:schemeClr val="bg1">
                    <a:lumMod val="50000"/>
                  </a:schemeClr>
                </a:solidFill>
                <a:latin typeface="Consolas"/>
              </a:rPr>
              <a:t>end </a:t>
            </a:r>
            <a:r>
              <a:rPr lang="en-US" sz="900" dirty="0">
                <a:solidFill>
                  <a:srgbClr val="000000"/>
                </a:solidFill>
                <a:latin typeface="Consolas"/>
              </a:rPr>
              <a:t>– </a:t>
            </a:r>
            <a:r>
              <a:rPr lang="en-US" sz="900" b="1" dirty="0">
                <a:solidFill>
                  <a:schemeClr val="bg1">
                    <a:lumMod val="50000"/>
                  </a:schemeClr>
                </a:solidFill>
                <a:latin typeface="Consolas"/>
              </a:rPr>
              <a:t>start</a:t>
            </a:r>
            <a:r>
              <a:rPr lang="en-US" sz="900" dirty="0">
                <a:solidFill>
                  <a:srgbClr val="000000"/>
                </a:solidFill>
                <a:latin typeface="Consolas"/>
              </a:rPr>
              <a:t>;</a:t>
            </a:r>
            <a:endParaRPr lang="en-US" sz="900" dirty="0">
              <a:latin typeface="Consolas"/>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err="1">
                <a:solidFill>
                  <a:schemeClr val="bg1">
                    <a:lumMod val="50000"/>
                  </a:schemeClr>
                </a:solidFill>
                <a:latin typeface="Consolas"/>
              </a:rPr>
              <a:t>as_micro</a:t>
            </a:r>
            <a:r>
              <a:rPr lang="en-US" sz="900" dirty="0">
                <a:solidFill>
                  <a:srgbClr val="000000"/>
                </a:solidFill>
                <a:latin typeface="Consolas"/>
              </a:rPr>
              <a:t> = std::chrono::</a:t>
            </a:r>
            <a:r>
              <a:rPr lang="en-US" sz="900" dirty="0" err="1">
                <a:solidFill>
                  <a:srgbClr val="1E00FF"/>
                </a:solidFill>
                <a:latin typeface="Consolas"/>
              </a:rPr>
              <a:t>duration_cast</a:t>
            </a:r>
            <a:r>
              <a:rPr lang="en-US" sz="900" dirty="0">
                <a:solidFill>
                  <a:srgbClr val="000000"/>
                </a:solidFill>
                <a:latin typeface="Consolas"/>
              </a:rPr>
              <a:t>&lt;std::chrono::</a:t>
            </a:r>
            <a:r>
              <a:rPr lang="en-US" sz="900" dirty="0">
                <a:solidFill>
                  <a:srgbClr val="1E00FF"/>
                </a:solidFill>
                <a:latin typeface="Consolas"/>
              </a:rPr>
              <a:t>duration</a:t>
            </a:r>
            <a:r>
              <a:rPr lang="en-US" sz="900" dirty="0">
                <a:solidFill>
                  <a:srgbClr val="000000"/>
                </a:solidFill>
                <a:latin typeface="Consolas"/>
              </a:rPr>
              <a:t>&lt;</a:t>
            </a:r>
            <a:r>
              <a:rPr lang="en-US" sz="900" dirty="0">
                <a:solidFill>
                  <a:srgbClr val="1E00FF"/>
                </a:solidFill>
                <a:latin typeface="Consolas"/>
              </a:rPr>
              <a:t>double</a:t>
            </a:r>
            <a:r>
              <a:rPr lang="en-US" sz="900" dirty="0">
                <a:solidFill>
                  <a:srgbClr val="000000"/>
                </a:solidFill>
                <a:latin typeface="Consolas"/>
              </a:rPr>
              <a:t>, std::</a:t>
            </a:r>
            <a:r>
              <a:rPr lang="en-US" sz="900" dirty="0">
                <a:solidFill>
                  <a:srgbClr val="1E00FF"/>
                </a:solidFill>
                <a:latin typeface="Consolas"/>
              </a:rPr>
              <a:t>micro</a:t>
            </a:r>
            <a:r>
              <a:rPr lang="en-US" sz="900" dirty="0">
                <a:solidFill>
                  <a:srgbClr val="000000"/>
                </a:solidFill>
                <a:latin typeface="Consolas"/>
              </a:rPr>
              <a:t>&gt;&gt;(</a:t>
            </a:r>
            <a:r>
              <a:rPr lang="en-US" sz="900" b="1" dirty="0">
                <a:solidFill>
                  <a:schemeClr val="bg1">
                    <a:lumMod val="50000"/>
                  </a:schemeClr>
                </a:solidFill>
                <a:latin typeface="Consolas"/>
              </a:rPr>
              <a:t>elapsed</a:t>
            </a:r>
            <a:r>
              <a:rPr lang="en-US" sz="900" dirty="0">
                <a:solidFill>
                  <a:srgbClr val="000000"/>
                </a:solidFill>
                <a:latin typeface="Consolas"/>
              </a:rPr>
              <a:t>);</a:t>
            </a:r>
            <a:endParaRPr lang="en-US" sz="900" dirty="0">
              <a:ea typeface="+mn-lt"/>
              <a:cs typeface="+mn-lt"/>
            </a:endParaRPr>
          </a:p>
          <a:p>
            <a:endParaRPr lang="en-US" sz="900" dirty="0">
              <a:ea typeface="+mn-lt"/>
              <a:cs typeface="+mn-lt"/>
            </a:endParaRP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"Sum is: "</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sum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endParaRPr lang="en-US" sz="900" dirty="0">
              <a:ea typeface="+mn-lt"/>
              <a:cs typeface="+mn-lt"/>
            </a:endParaRP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"Time spent in microseconds: "</a:t>
            </a:r>
            <a:r>
              <a:rPr lang="en-US" sz="900" dirty="0">
                <a:solidFill>
                  <a:srgbClr val="000000"/>
                </a:solidFill>
                <a:latin typeface="Consolas"/>
              </a:rPr>
              <a:t> </a:t>
            </a:r>
            <a:r>
              <a:rPr lang="en-US" sz="900" dirty="0">
                <a:solidFill>
                  <a:srgbClr val="008080"/>
                </a:solidFill>
                <a:latin typeface="Consolas"/>
              </a:rPr>
              <a:t>&lt;&lt; </a:t>
            </a:r>
            <a:r>
              <a:rPr lang="en-US" sz="900" b="1" dirty="0" err="1">
                <a:solidFill>
                  <a:schemeClr val="bg1">
                    <a:lumMod val="50000"/>
                  </a:schemeClr>
                </a:solidFill>
                <a:latin typeface="Consolas"/>
              </a:rPr>
              <a:t>as_micro</a:t>
            </a:r>
            <a:r>
              <a:rPr lang="en-US" sz="900" dirty="0" err="1">
                <a:solidFill>
                  <a:srgbClr val="000000"/>
                </a:solidFill>
                <a:latin typeface="Consolas"/>
              </a:rPr>
              <a:t>.count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endParaRPr lang="en-US" dirty="0"/>
          </a:p>
          <a:p>
            <a:endParaRPr lang="en-US" sz="900" dirty="0">
              <a:solidFill>
                <a:srgbClr val="000000"/>
              </a:solidFill>
              <a:latin typeface="Consolas"/>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p>
          <a:p>
            <a:r>
              <a:rPr lang="en-US" sz="900" dirty="0">
                <a:solidFill>
                  <a:srgbClr val="000000"/>
                </a:solidFill>
                <a:latin typeface="Consolas" panose="020B0609020204030204" pitchFamily="49" charset="0"/>
              </a:rPr>
              <a:t>}</a:t>
            </a:r>
          </a:p>
        </p:txBody>
      </p:sp>
      <p:pic>
        <p:nvPicPr>
          <p:cNvPr id="16" name="Picture 15"/>
          <p:cNvPicPr>
            <a:picLocks noChangeAspect="1"/>
          </p:cNvPicPr>
          <p:nvPr/>
        </p:nvPicPr>
        <p:blipFill>
          <a:blip r:embed="rId2"/>
          <a:stretch>
            <a:fillRect/>
          </a:stretch>
        </p:blipFill>
        <p:spPr>
          <a:xfrm>
            <a:off x="8802373" y="3576683"/>
            <a:ext cx="2559844" cy="937243"/>
          </a:xfrm>
          <a:prstGeom prst="rect">
            <a:avLst/>
          </a:prstGeom>
        </p:spPr>
      </p:pic>
      <p:sp>
        <p:nvSpPr>
          <p:cNvPr id="17" name="Rectangle 16"/>
          <p:cNvSpPr/>
          <p:nvPr/>
        </p:nvSpPr>
        <p:spPr>
          <a:xfrm>
            <a:off x="2194784" y="4291398"/>
            <a:ext cx="15240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7837" y="4561258"/>
            <a:ext cx="1524000" cy="152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66346" y="1006970"/>
            <a:ext cx="5659174"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sp>
        <p:nvSpPr>
          <p:cNvPr id="2" name="TextBox 1">
            <a:extLst>
              <a:ext uri="{FF2B5EF4-FFF2-40B4-BE49-F238E27FC236}">
                <a16:creationId xmlns:a16="http://schemas.microsoft.com/office/drawing/2014/main" id="{301AFC31-CA55-4D82-90B4-8BEDA444C2CD}"/>
              </a:ext>
            </a:extLst>
          </p:cNvPr>
          <p:cNvSpPr txBox="1"/>
          <p:nvPr/>
        </p:nvSpPr>
        <p:spPr>
          <a:xfrm>
            <a:off x="8840038" y="5884147"/>
            <a:ext cx="2596662" cy="738664"/>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NOTE: We didn't </a:t>
            </a:r>
            <a:r>
              <a:rPr lang="en-US" sz="1400" b="1" dirty="0">
                <a:solidFill>
                  <a:srgbClr val="C00000"/>
                </a:solidFill>
                <a:latin typeface="Consolas"/>
              </a:rPr>
              <a:t>delete[]</a:t>
            </a:r>
            <a:r>
              <a:rPr lang="en-US" sz="1400" dirty="0"/>
              <a:t> our memory in this example, but you should always do it in your code.</a:t>
            </a:r>
            <a:endParaRPr lang="en-US" sz="1400" dirty="0">
              <a:cs typeface="Calibri"/>
            </a:endParaRPr>
          </a:p>
        </p:txBody>
      </p:sp>
    </p:spTree>
    <p:extLst>
      <p:ext uri="{BB962C8B-B14F-4D97-AF65-F5344CB8AC3E}">
        <p14:creationId xmlns:p14="http://schemas.microsoft.com/office/powerpoint/2010/main" val="3771834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code in Debug vs. Release mode: big difference?</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62</a:t>
            </a:fld>
            <a:endParaRPr lang="en-US" altLang="en-US"/>
          </a:p>
        </p:txBody>
      </p:sp>
      <p:sp>
        <p:nvSpPr>
          <p:cNvPr id="8" name="Rectangle 7"/>
          <p:cNvSpPr/>
          <p:nvPr/>
        </p:nvSpPr>
        <p:spPr>
          <a:xfrm>
            <a:off x="1828800" y="1585586"/>
            <a:ext cx="6553200" cy="4662815"/>
          </a:xfrm>
          <a:prstGeom prst="rect">
            <a:avLst/>
          </a:prstGeom>
          <a:solidFill>
            <a:schemeClr val="bg1">
              <a:lumMod val="95000"/>
            </a:schemeClr>
          </a:solidFill>
        </p:spPr>
        <p:txBody>
          <a:bodyPr wrap="square" lIns="91440" tIns="45720" rIns="91440" bIns="45720" anchor="t">
            <a:spAutoFit/>
          </a:bodyPr>
          <a:lstStyle/>
          <a:p>
            <a:r>
              <a:rPr lang="en-US" sz="900" dirty="0">
                <a:solidFill>
                  <a:srgbClr val="808080"/>
                </a:solidFill>
                <a:latin typeface="Consolas"/>
              </a:rPr>
              <a:t>#include </a:t>
            </a:r>
            <a:r>
              <a:rPr lang="en-US" sz="900" dirty="0">
                <a:solidFill>
                  <a:srgbClr val="A31515"/>
                </a:solidFill>
                <a:latin typeface="Consolas"/>
              </a:rPr>
              <a:t>&lt;iostream&gt;</a:t>
            </a:r>
            <a:endParaRPr lang="en-US" sz="900">
              <a:latin typeface="Consolas"/>
              <a:ea typeface="+mn-lt"/>
              <a:cs typeface="+mn-lt"/>
            </a:endParaRPr>
          </a:p>
          <a:p>
            <a:r>
              <a:rPr lang="en-US" sz="900" dirty="0">
                <a:solidFill>
                  <a:srgbClr val="808080"/>
                </a:solidFill>
                <a:latin typeface="Consolas"/>
              </a:rPr>
              <a:t>#include </a:t>
            </a:r>
            <a:r>
              <a:rPr lang="en-US" sz="900" dirty="0">
                <a:solidFill>
                  <a:srgbClr val="A31515"/>
                </a:solidFill>
                <a:latin typeface="Consolas"/>
              </a:rPr>
              <a:t>&lt;chrono&gt;</a:t>
            </a:r>
            <a:r>
              <a:rPr lang="en-US" sz="900" dirty="0">
                <a:solidFill>
                  <a:srgbClr val="000000"/>
                </a:solidFill>
                <a:latin typeface="Consolas"/>
              </a:rPr>
              <a:t> </a:t>
            </a:r>
            <a:r>
              <a:rPr lang="en-US" sz="900" dirty="0">
                <a:solidFill>
                  <a:srgbClr val="008000"/>
                </a:solidFill>
                <a:latin typeface="Consolas"/>
              </a:rPr>
              <a:t>// need this for timing</a:t>
            </a:r>
            <a:endParaRPr lang="en-US" sz="900">
              <a:latin typeface="Consolas"/>
              <a:ea typeface="+mn-lt"/>
              <a:cs typeface="+mn-lt"/>
            </a:endParaRPr>
          </a:p>
          <a:p>
            <a:endParaRPr lang="en-US" sz="900" dirty="0">
              <a:ea typeface="+mn-lt"/>
              <a:cs typeface="+mn-lt"/>
            </a:endParaRPr>
          </a:p>
          <a:p>
            <a:r>
              <a:rPr lang="en-US" sz="900" dirty="0">
                <a:solidFill>
                  <a:srgbClr val="0000FF"/>
                </a:solidFill>
                <a:latin typeface="Consolas"/>
              </a:rPr>
              <a:t>int</a:t>
            </a:r>
            <a:r>
              <a:rPr lang="en-US" sz="900" dirty="0">
                <a:solidFill>
                  <a:srgbClr val="000000"/>
                </a:solidFill>
                <a:latin typeface="Consolas"/>
              </a:rPr>
              <a:t> main() {</a:t>
            </a:r>
            <a:endParaRPr lang="en-US" sz="900">
              <a:latin typeface="Consolas"/>
              <a:ea typeface="+mn-lt"/>
              <a:cs typeface="+mn-lt"/>
            </a:endParaRPr>
          </a:p>
          <a:p>
            <a:r>
              <a:rPr lang="en-US" sz="900" dirty="0">
                <a:solidFill>
                  <a:srgbClr val="000000"/>
                </a:solidFill>
                <a:latin typeface="Consolas"/>
              </a:rPr>
              <a:t>   </a:t>
            </a:r>
            <a:r>
              <a:rPr lang="en-US" sz="900" dirty="0">
                <a:solidFill>
                  <a:srgbClr val="0000FF"/>
                </a:solidFill>
                <a:latin typeface="Consolas"/>
              </a:rPr>
              <a:t>const</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M = </a:t>
            </a:r>
            <a:r>
              <a:rPr lang="en-US" sz="900" dirty="0">
                <a:solidFill>
                  <a:srgbClr val="7030A0"/>
                </a:solidFill>
                <a:latin typeface="Consolas"/>
              </a:rPr>
              <a:t>700</a:t>
            </a:r>
            <a:r>
              <a:rPr lang="en-US" sz="900" dirty="0">
                <a:solidFill>
                  <a:srgbClr val="000000"/>
                </a:solidFill>
                <a:latin typeface="Consolas"/>
              </a:rPr>
              <a:t>;</a:t>
            </a:r>
            <a:endParaRPr lang="en-US" sz="900">
              <a:latin typeface="Consolas"/>
              <a:ea typeface="+mn-lt"/>
              <a:cs typeface="+mn-lt"/>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                            </a:t>
            </a:r>
            <a:r>
              <a:rPr lang="en-US" sz="900" dirty="0">
                <a:solidFill>
                  <a:srgbClr val="008000"/>
                </a:solidFill>
                <a:latin typeface="Consolas"/>
              </a:rPr>
              <a:t>// use this to store 3d matrix</a:t>
            </a:r>
            <a:endParaRPr lang="en-US" sz="900" dirty="0">
              <a:ea typeface="+mn-lt"/>
              <a:cs typeface="+mn-lt"/>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err="1">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 {</a:t>
            </a:r>
            <a:endParaRPr lang="en-US" sz="900">
              <a:latin typeface="Consolas"/>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 </a:t>
            </a:r>
            <a:r>
              <a:rPr lang="en-US" sz="900" dirty="0" err="1">
                <a:solidFill>
                  <a:srgbClr val="000000"/>
                </a:solidFill>
                <a:latin typeface="Consolas"/>
              </a:rPr>
              <a:t>j++</a:t>
            </a:r>
            <a:r>
              <a:rPr lang="en-US" sz="900" dirty="0">
                <a:solidFill>
                  <a:srgbClr val="000000"/>
                </a:solidFill>
                <a:latin typeface="Consolas"/>
              </a:rPr>
              <a:t>) {</a:t>
            </a:r>
            <a:endParaRPr lang="en-US" sz="900" dirty="0">
              <a:latin typeface="Consolas"/>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 = </a:t>
            </a:r>
            <a:r>
              <a:rPr lang="en-US" sz="900" dirty="0">
                <a:solidFill>
                  <a:srgbClr val="C00000"/>
                </a:solidFill>
                <a:latin typeface="Consolas"/>
              </a:rPr>
              <a:t>new </a:t>
            </a:r>
            <a:r>
              <a:rPr lang="en-US" sz="900" dirty="0">
                <a:solidFill>
                  <a:srgbClr val="1E00FF"/>
                </a:solidFill>
                <a:latin typeface="Consolas"/>
              </a:rPr>
              <a:t>double</a:t>
            </a:r>
            <a:r>
              <a:rPr lang="en-US" sz="900" dirty="0">
                <a:solidFill>
                  <a:srgbClr val="000000"/>
                </a:solidFill>
                <a:latin typeface="Consolas"/>
              </a:rPr>
              <a:t>[M];</a:t>
            </a:r>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endParaRPr lang="en-US" sz="900" dirty="0">
              <a:latin typeface="Consolas"/>
              <a:ea typeface="+mn-lt"/>
              <a:cs typeface="+mn-lt"/>
            </a:endParaRPr>
          </a:p>
          <a:p>
            <a:r>
              <a:rPr lang="en-US" sz="900" dirty="0">
                <a:solidFill>
                  <a:srgbClr val="000000"/>
                </a:solidFill>
                <a:latin typeface="Consolas"/>
              </a:rPr>
              <a:t>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 = </a:t>
            </a:r>
            <a:r>
              <a:rPr lang="en-US" sz="900" dirty="0">
                <a:solidFill>
                  <a:srgbClr val="7030A0"/>
                </a:solidFill>
                <a:latin typeface="Consolas"/>
              </a:rPr>
              <a:t>1.</a:t>
            </a:r>
            <a:r>
              <a:rPr lang="en-US" sz="900" dirty="0">
                <a:solidFill>
                  <a:srgbClr val="000000"/>
                </a:solidFill>
                <a:latin typeface="Consolas"/>
              </a:rPr>
              <a:t> / (</a:t>
            </a:r>
            <a:r>
              <a:rPr lang="en-US" sz="900" dirty="0" err="1">
                <a:solidFill>
                  <a:srgbClr val="000000"/>
                </a:solidFill>
                <a:latin typeface="Consolas"/>
              </a:rPr>
              <a:t>i</a:t>
            </a:r>
            <a:r>
              <a:rPr lang="en-US" sz="900" dirty="0">
                <a:solidFill>
                  <a:srgbClr val="000000"/>
                </a:solidFill>
                <a:latin typeface="Consolas"/>
              </a:rPr>
              <a:t> + j + k + </a:t>
            </a:r>
            <a:r>
              <a:rPr lang="en-US" sz="900" dirty="0">
                <a:solidFill>
                  <a:srgbClr val="7030A0"/>
                </a:solidFill>
                <a:latin typeface="Consolas"/>
              </a:rPr>
              <a:t>1.</a:t>
            </a:r>
            <a:r>
              <a:rPr lang="en-US" sz="900" dirty="0">
                <a:solidFill>
                  <a:srgbClr val="000000"/>
                </a:solidFill>
                <a:latin typeface="Consolas"/>
              </a:rPr>
              <a:t>);          </a:t>
            </a:r>
            <a:r>
              <a:rPr lang="en-US" sz="900" dirty="0">
                <a:solidFill>
                  <a:schemeClr val="accent6">
                    <a:lumMod val="50000"/>
                  </a:schemeClr>
                </a:solidFill>
                <a:latin typeface="Consolas"/>
              </a:rPr>
              <a:t>// storing some smallish number</a:t>
            </a:r>
            <a:r>
              <a:rPr lang="en-US" sz="900" dirty="0">
                <a:solidFill>
                  <a:srgbClr val="000000"/>
                </a:solidFill>
                <a:latin typeface="Consolas"/>
              </a:rPr>
              <a:t> </a:t>
            </a:r>
            <a:r>
              <a:rPr lang="en-US" sz="900" dirty="0">
                <a:solidFill>
                  <a:srgbClr val="008000"/>
                </a:solidFill>
                <a:latin typeface="Consolas"/>
              </a:rPr>
              <a:t> </a:t>
            </a:r>
            <a:endParaRPr lang="en-US" sz="900" dirty="0">
              <a:ea typeface="+mn-lt"/>
              <a:cs typeface="+mn-lt"/>
            </a:endParaRPr>
          </a:p>
          <a:p>
            <a:r>
              <a:rPr lang="en-US" sz="900" dirty="0">
                <a:solidFill>
                  <a:srgbClr val="000000"/>
                </a:solidFill>
                <a:latin typeface="Consolas"/>
              </a:rPr>
              <a:t>      }</a:t>
            </a:r>
            <a:endParaRPr lang="en-US" sz="900">
              <a:latin typeface="Consolas"/>
              <a:ea typeface="+mn-lt"/>
              <a:cs typeface="+mn-lt"/>
            </a:endParaRPr>
          </a:p>
          <a:p>
            <a:r>
              <a:rPr lang="en-US" sz="900" dirty="0">
                <a:solidFill>
                  <a:srgbClr val="000000"/>
                </a:solidFill>
                <a:latin typeface="Consolas"/>
              </a:rPr>
              <a:t>   }</a:t>
            </a:r>
            <a:endParaRPr lang="en-US" sz="900" dirty="0">
              <a:latin typeface="Consolas"/>
              <a:ea typeface="+mn-lt"/>
              <a:cs typeface="+mn-lt"/>
            </a:endParaRPr>
          </a:p>
          <a:p>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double</a:t>
            </a:r>
            <a:r>
              <a:rPr lang="en-US" sz="900" dirty="0">
                <a:solidFill>
                  <a:srgbClr val="000000"/>
                </a:solidFill>
                <a:latin typeface="Consolas"/>
              </a:rPr>
              <a:t> sum = </a:t>
            </a:r>
            <a:r>
              <a:rPr lang="en-US" sz="900" dirty="0">
                <a:solidFill>
                  <a:srgbClr val="7030A0"/>
                </a:solidFill>
                <a:latin typeface="Consolas"/>
              </a:rPr>
              <a:t>0.</a:t>
            </a:r>
            <a:r>
              <a:rPr lang="en-US" sz="900" dirty="0">
                <a:solidFill>
                  <a:srgbClr val="000000"/>
                </a:solidFill>
                <a:latin typeface="Consolas"/>
              </a:rPr>
              <a:t>;</a:t>
            </a:r>
            <a:endParaRPr lang="en-US" sz="900" dirty="0">
              <a:latin typeface="Consolas"/>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start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endParaRPr lang="en-US" sz="900" dirty="0">
              <a:ea typeface="+mn-lt"/>
              <a:cs typeface="+mn-lt"/>
            </a:endParaRPr>
          </a:p>
          <a:p>
            <a:r>
              <a:rPr lang="en-US" sz="900" dirty="0">
                <a:solidFill>
                  <a:srgbClr val="000000"/>
                </a:solidFill>
                <a:latin typeface="Consolas"/>
              </a:rPr>
              <a:t>   </a:t>
            </a:r>
            <a:r>
              <a:rPr lang="en-US" sz="900" dirty="0">
                <a:solidFill>
                  <a:srgbClr val="008000"/>
                </a:solidFill>
                <a:latin typeface="Consolas"/>
              </a:rPr>
              <a:t>// sum up all entries in 3D array</a:t>
            </a:r>
            <a:endParaRPr lang="en-US" sz="900" dirty="0">
              <a:latin typeface="Consolas"/>
              <a:ea typeface="+mn-lt"/>
              <a:cs typeface="+mn-lt"/>
            </a:endParaRPr>
          </a:p>
          <a:p>
            <a:r>
              <a:rPr lang="nn-NO" sz="900" dirty="0">
                <a:solidFill>
                  <a:srgbClr val="000000"/>
                </a:solidFill>
                <a:latin typeface="Consolas"/>
              </a:rPr>
              <a:t>   </a:t>
            </a:r>
            <a:r>
              <a:rPr lang="nn-NO" sz="900" dirty="0">
                <a:solidFill>
                  <a:srgbClr val="0000FF"/>
                </a:solidFill>
                <a:latin typeface="Consolas"/>
              </a:rPr>
              <a:t>for</a:t>
            </a:r>
            <a:r>
              <a:rPr lang="nn-NO" sz="900" dirty="0">
                <a:solidFill>
                  <a:srgbClr val="000000"/>
                </a:solidFill>
                <a:latin typeface="Consolas"/>
              </a:rPr>
              <a:t> (</a:t>
            </a:r>
            <a:r>
              <a:rPr lang="nn-NO" sz="900" dirty="0" err="1">
                <a:solidFill>
                  <a:srgbClr val="0000FF"/>
                </a:solidFill>
                <a:latin typeface="Consolas"/>
              </a:rPr>
              <a:t>int</a:t>
            </a:r>
            <a:r>
              <a:rPr lang="nn-NO" sz="900" dirty="0">
                <a:solidFill>
                  <a:srgbClr val="000000"/>
                </a:solidFill>
                <a:latin typeface="Consolas"/>
              </a:rPr>
              <a:t> i = </a:t>
            </a:r>
            <a:r>
              <a:rPr lang="nn-NO" sz="900" dirty="0">
                <a:solidFill>
                  <a:srgbClr val="7030A0"/>
                </a:solidFill>
                <a:latin typeface="Consolas"/>
              </a:rPr>
              <a:t>0</a:t>
            </a:r>
            <a:r>
              <a:rPr lang="nn-NO" sz="900" dirty="0">
                <a:solidFill>
                  <a:srgbClr val="000000"/>
                </a:solidFill>
                <a:latin typeface="Consolas"/>
              </a:rPr>
              <a:t>; i &lt; M; i++)</a:t>
            </a:r>
            <a:endParaRPr lang="en-US" sz="900" dirty="0">
              <a:latin typeface="Consolas"/>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j = </a:t>
            </a:r>
            <a:r>
              <a:rPr lang="en-US" sz="900" dirty="0">
                <a:solidFill>
                  <a:srgbClr val="7030A0"/>
                </a:solidFill>
                <a:latin typeface="Consolas"/>
              </a:rPr>
              <a:t>0</a:t>
            </a:r>
            <a:r>
              <a:rPr lang="en-US" sz="900" dirty="0">
                <a:solidFill>
                  <a:srgbClr val="000000"/>
                </a:solidFill>
                <a:latin typeface="Consolas"/>
              </a:rPr>
              <a:t>; j &lt; M; </a:t>
            </a:r>
            <a:r>
              <a:rPr lang="en-US" sz="900" dirty="0" err="1">
                <a:solidFill>
                  <a:srgbClr val="000000"/>
                </a:solidFill>
                <a:latin typeface="Consolas"/>
              </a:rPr>
              <a:t>j++</a:t>
            </a:r>
            <a:r>
              <a:rPr lang="en-US" sz="900" dirty="0">
                <a:solidFill>
                  <a:srgbClr val="000000"/>
                </a:solidFill>
                <a:latin typeface="Consolas"/>
              </a:rPr>
              <a:t>)</a:t>
            </a:r>
            <a:endParaRPr lang="en-US" sz="900" dirty="0">
              <a:latin typeface="Consolas"/>
              <a:ea typeface="+mn-lt"/>
              <a:cs typeface="+mn-lt"/>
            </a:endParaRPr>
          </a:p>
          <a:p>
            <a:r>
              <a:rPr lang="en-US" sz="900" dirty="0">
                <a:solidFill>
                  <a:srgbClr val="000000"/>
                </a:solidFill>
                <a:latin typeface="Consolas"/>
              </a:rPr>
              <a:t>           </a:t>
            </a:r>
            <a:r>
              <a:rPr lang="en-US" sz="900" dirty="0">
                <a:solidFill>
                  <a:srgbClr val="0000FF"/>
                </a:solidFill>
                <a:latin typeface="Consolas"/>
              </a:rPr>
              <a:t>for</a:t>
            </a:r>
            <a:r>
              <a:rPr lang="en-US" sz="900" dirty="0">
                <a:solidFill>
                  <a:srgbClr val="000000"/>
                </a:solidFill>
                <a:latin typeface="Consolas"/>
              </a:rPr>
              <a:t> (</a:t>
            </a:r>
            <a:r>
              <a:rPr lang="en-US" sz="900" dirty="0">
                <a:solidFill>
                  <a:srgbClr val="0000FF"/>
                </a:solidFill>
                <a:latin typeface="Consolas"/>
              </a:rPr>
              <a:t>int</a:t>
            </a:r>
            <a:r>
              <a:rPr lang="en-US" sz="900" dirty="0">
                <a:solidFill>
                  <a:srgbClr val="000000"/>
                </a:solidFill>
                <a:latin typeface="Consolas"/>
              </a:rPr>
              <a:t> k = </a:t>
            </a:r>
            <a:r>
              <a:rPr lang="en-US" sz="900" dirty="0">
                <a:solidFill>
                  <a:srgbClr val="7030A0"/>
                </a:solidFill>
                <a:latin typeface="Consolas"/>
              </a:rPr>
              <a:t>0</a:t>
            </a:r>
            <a:r>
              <a:rPr lang="en-US" sz="900" dirty="0">
                <a:solidFill>
                  <a:srgbClr val="000000"/>
                </a:solidFill>
                <a:latin typeface="Consolas"/>
              </a:rPr>
              <a:t>; k &lt; M; k++)</a:t>
            </a:r>
            <a:endParaRPr lang="en-US" sz="900" dirty="0">
              <a:latin typeface="Consolas"/>
              <a:ea typeface="+mn-lt"/>
              <a:cs typeface="+mn-lt"/>
            </a:endParaRPr>
          </a:p>
          <a:p>
            <a:r>
              <a:rPr lang="en-US" sz="900" dirty="0">
                <a:solidFill>
                  <a:srgbClr val="000000"/>
                </a:solidFill>
                <a:latin typeface="Consolas"/>
              </a:rPr>
              <a:t>               sum += </a:t>
            </a:r>
            <a:r>
              <a:rPr lang="en-US" sz="900" dirty="0" err="1">
                <a:solidFill>
                  <a:srgbClr val="000000"/>
                </a:solidFill>
                <a:latin typeface="Consolas"/>
              </a:rPr>
              <a:t>bPPP</a:t>
            </a:r>
            <a:r>
              <a:rPr lang="en-US" sz="900" dirty="0">
                <a:solidFill>
                  <a:srgbClr val="000000"/>
                </a:solidFill>
                <a:latin typeface="Consolas"/>
              </a:rPr>
              <a:t>[</a:t>
            </a:r>
            <a:r>
              <a:rPr lang="en-US" sz="900" dirty="0" err="1">
                <a:solidFill>
                  <a:srgbClr val="000000"/>
                </a:solidFill>
                <a:latin typeface="Consolas"/>
              </a:rPr>
              <a:t>i</a:t>
            </a:r>
            <a:r>
              <a:rPr lang="en-US" sz="900" dirty="0">
                <a:solidFill>
                  <a:srgbClr val="000000"/>
                </a:solidFill>
                <a:latin typeface="Consolas"/>
              </a:rPr>
              <a:t>][j][k];</a:t>
            </a:r>
            <a:endParaRPr lang="en-US" sz="900">
              <a:latin typeface="Consolas"/>
              <a:ea typeface="+mn-lt"/>
              <a:cs typeface="+mn-lt"/>
            </a:endParaRPr>
          </a:p>
          <a:p>
            <a:endParaRPr lang="en-US" sz="900" dirty="0">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end </a:t>
            </a:r>
            <a:r>
              <a:rPr lang="en-US" sz="900" dirty="0">
                <a:solidFill>
                  <a:srgbClr val="000000"/>
                </a:solidFill>
                <a:latin typeface="Consolas"/>
              </a:rPr>
              <a:t>= std::chrono::</a:t>
            </a:r>
            <a:r>
              <a:rPr lang="en-US" sz="900" dirty="0" err="1">
                <a:solidFill>
                  <a:srgbClr val="1E00FF"/>
                </a:solidFill>
                <a:latin typeface="Consolas"/>
              </a:rPr>
              <a:t>high_resolution_clock</a:t>
            </a:r>
            <a:r>
              <a:rPr lang="en-US" sz="900" dirty="0">
                <a:solidFill>
                  <a:srgbClr val="000000"/>
                </a:solidFill>
                <a:latin typeface="Consolas"/>
              </a:rPr>
              <a:t>::now();</a:t>
            </a:r>
            <a:endParaRPr lang="en-US" sz="900" dirty="0">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a:solidFill>
                  <a:schemeClr val="bg1">
                    <a:lumMod val="50000"/>
                  </a:schemeClr>
                </a:solidFill>
                <a:latin typeface="Consolas"/>
              </a:rPr>
              <a:t>elapsed </a:t>
            </a:r>
            <a:r>
              <a:rPr lang="en-US" sz="900" dirty="0">
                <a:solidFill>
                  <a:srgbClr val="000000"/>
                </a:solidFill>
                <a:latin typeface="Consolas"/>
              </a:rPr>
              <a:t>= </a:t>
            </a:r>
            <a:r>
              <a:rPr lang="en-US" sz="900" b="1" dirty="0">
                <a:solidFill>
                  <a:schemeClr val="bg1">
                    <a:lumMod val="50000"/>
                  </a:schemeClr>
                </a:solidFill>
                <a:latin typeface="Consolas"/>
              </a:rPr>
              <a:t>end </a:t>
            </a:r>
            <a:r>
              <a:rPr lang="en-US" sz="900" dirty="0">
                <a:solidFill>
                  <a:srgbClr val="000000"/>
                </a:solidFill>
                <a:latin typeface="Consolas"/>
              </a:rPr>
              <a:t>– </a:t>
            </a:r>
            <a:r>
              <a:rPr lang="en-US" sz="900" b="1" dirty="0">
                <a:solidFill>
                  <a:schemeClr val="bg1">
                    <a:lumMod val="50000"/>
                  </a:schemeClr>
                </a:solidFill>
                <a:latin typeface="Consolas"/>
              </a:rPr>
              <a:t>start</a:t>
            </a:r>
            <a:r>
              <a:rPr lang="en-US" sz="900" dirty="0">
                <a:solidFill>
                  <a:srgbClr val="000000"/>
                </a:solidFill>
                <a:latin typeface="Consolas"/>
              </a:rPr>
              <a:t>;</a:t>
            </a:r>
            <a:endParaRPr lang="en-US" sz="900" dirty="0">
              <a:ea typeface="+mn-lt"/>
              <a:cs typeface="+mn-lt"/>
            </a:endParaRPr>
          </a:p>
          <a:p>
            <a:r>
              <a:rPr lang="en-US" sz="900" dirty="0">
                <a:solidFill>
                  <a:srgbClr val="000000"/>
                </a:solidFill>
                <a:latin typeface="Consolas"/>
              </a:rPr>
              <a:t>   </a:t>
            </a:r>
            <a:r>
              <a:rPr lang="en-US" sz="900" dirty="0">
                <a:solidFill>
                  <a:srgbClr val="1E00FF"/>
                </a:solidFill>
                <a:latin typeface="Consolas"/>
              </a:rPr>
              <a:t>auto </a:t>
            </a:r>
            <a:r>
              <a:rPr lang="en-US" sz="900" b="1" dirty="0" err="1">
                <a:solidFill>
                  <a:schemeClr val="bg1">
                    <a:lumMod val="50000"/>
                  </a:schemeClr>
                </a:solidFill>
                <a:latin typeface="Consolas"/>
              </a:rPr>
              <a:t>as_micro</a:t>
            </a:r>
            <a:r>
              <a:rPr lang="en-US" sz="900" dirty="0">
                <a:solidFill>
                  <a:srgbClr val="000000"/>
                </a:solidFill>
                <a:latin typeface="Consolas"/>
              </a:rPr>
              <a:t> = std::chrono::</a:t>
            </a:r>
            <a:r>
              <a:rPr lang="en-US" sz="900" dirty="0" err="1">
                <a:solidFill>
                  <a:srgbClr val="1E00FF"/>
                </a:solidFill>
                <a:latin typeface="Consolas"/>
              </a:rPr>
              <a:t>duration_cast</a:t>
            </a:r>
            <a:r>
              <a:rPr lang="en-US" sz="900" dirty="0">
                <a:solidFill>
                  <a:srgbClr val="000000"/>
                </a:solidFill>
                <a:latin typeface="Consolas"/>
              </a:rPr>
              <a:t>&lt;std::chrono::</a:t>
            </a:r>
            <a:r>
              <a:rPr lang="en-US" sz="900" dirty="0">
                <a:solidFill>
                  <a:srgbClr val="1E00FF"/>
                </a:solidFill>
                <a:latin typeface="Consolas"/>
              </a:rPr>
              <a:t>duration</a:t>
            </a:r>
            <a:r>
              <a:rPr lang="en-US" sz="900" dirty="0">
                <a:solidFill>
                  <a:srgbClr val="000000"/>
                </a:solidFill>
                <a:latin typeface="Consolas"/>
              </a:rPr>
              <a:t>&lt;</a:t>
            </a:r>
            <a:r>
              <a:rPr lang="en-US" sz="900" dirty="0">
                <a:solidFill>
                  <a:srgbClr val="1E00FF"/>
                </a:solidFill>
                <a:latin typeface="Consolas"/>
              </a:rPr>
              <a:t>double</a:t>
            </a:r>
            <a:r>
              <a:rPr lang="en-US" sz="900" dirty="0">
                <a:solidFill>
                  <a:srgbClr val="000000"/>
                </a:solidFill>
                <a:latin typeface="Consolas"/>
              </a:rPr>
              <a:t>, std::</a:t>
            </a:r>
            <a:r>
              <a:rPr lang="en-US" sz="900" dirty="0">
                <a:solidFill>
                  <a:srgbClr val="1E00FF"/>
                </a:solidFill>
                <a:latin typeface="Consolas"/>
              </a:rPr>
              <a:t>micro</a:t>
            </a:r>
            <a:r>
              <a:rPr lang="en-US" sz="900" dirty="0">
                <a:solidFill>
                  <a:srgbClr val="000000"/>
                </a:solidFill>
                <a:latin typeface="Consolas"/>
              </a:rPr>
              <a:t>&gt;&gt;(</a:t>
            </a:r>
            <a:r>
              <a:rPr lang="en-US" sz="900" b="1" dirty="0">
                <a:solidFill>
                  <a:schemeClr val="bg1">
                    <a:lumMod val="50000"/>
                  </a:schemeClr>
                </a:solidFill>
                <a:latin typeface="Consolas"/>
              </a:rPr>
              <a:t>elapsed</a:t>
            </a:r>
            <a:r>
              <a:rPr lang="en-US" sz="900" dirty="0">
                <a:solidFill>
                  <a:srgbClr val="000000"/>
                </a:solidFill>
                <a:latin typeface="Consolas"/>
              </a:rPr>
              <a:t>);</a:t>
            </a:r>
            <a:endParaRPr lang="en-US" sz="900">
              <a:latin typeface="Consolas"/>
              <a:ea typeface="+mn-lt"/>
              <a:cs typeface="+mn-lt"/>
            </a:endParaRPr>
          </a:p>
          <a:p>
            <a:endParaRPr lang="en-US" sz="900" dirty="0">
              <a:ea typeface="+mn-lt"/>
              <a:cs typeface="+mn-lt"/>
            </a:endParaRP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"Sum is: "</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sum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endParaRPr lang="en-US" sz="900" dirty="0">
              <a:latin typeface="Consolas"/>
              <a:ea typeface="+mn-lt"/>
              <a:cs typeface="+mn-lt"/>
            </a:endParaRPr>
          </a:p>
          <a:p>
            <a:r>
              <a:rPr lang="en-US" sz="900" dirty="0">
                <a:solidFill>
                  <a:srgbClr val="000000"/>
                </a:solidFill>
                <a:latin typeface="Consolas"/>
              </a:rPr>
              <a:t>   std::</a:t>
            </a:r>
            <a:r>
              <a:rPr lang="en-US" sz="900" dirty="0" err="1">
                <a:solidFill>
                  <a:srgbClr val="000000"/>
                </a:solidFill>
                <a:latin typeface="Consolas"/>
              </a:rPr>
              <a:t>cout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a:t>
            </a:r>
            <a:r>
              <a:rPr lang="en-US" sz="900" dirty="0">
                <a:solidFill>
                  <a:srgbClr val="A31515"/>
                </a:solidFill>
                <a:latin typeface="Consolas"/>
              </a:rPr>
              <a:t>"Time spent in microseconds: "</a:t>
            </a:r>
            <a:r>
              <a:rPr lang="en-US" sz="900" dirty="0">
                <a:solidFill>
                  <a:srgbClr val="000000"/>
                </a:solidFill>
                <a:latin typeface="Consolas"/>
              </a:rPr>
              <a:t> </a:t>
            </a:r>
            <a:r>
              <a:rPr lang="en-US" sz="900" dirty="0">
                <a:solidFill>
                  <a:srgbClr val="008080"/>
                </a:solidFill>
                <a:latin typeface="Consolas"/>
              </a:rPr>
              <a:t>&lt;&lt; </a:t>
            </a:r>
            <a:r>
              <a:rPr lang="en-US" sz="900" b="1" dirty="0" err="1">
                <a:solidFill>
                  <a:schemeClr val="bg1">
                    <a:lumMod val="50000"/>
                  </a:schemeClr>
                </a:solidFill>
                <a:latin typeface="Consolas"/>
              </a:rPr>
              <a:t>as_micro</a:t>
            </a:r>
            <a:r>
              <a:rPr lang="en-US" sz="900" dirty="0" err="1">
                <a:solidFill>
                  <a:srgbClr val="000000"/>
                </a:solidFill>
                <a:latin typeface="Consolas"/>
              </a:rPr>
              <a:t>.count</a:t>
            </a:r>
            <a:r>
              <a:rPr lang="en-US" sz="900" dirty="0">
                <a:solidFill>
                  <a:srgbClr val="000000"/>
                </a:solidFill>
                <a:latin typeface="Consolas"/>
              </a:rPr>
              <a:t>() </a:t>
            </a:r>
            <a:r>
              <a:rPr lang="en-US" sz="900" dirty="0">
                <a:solidFill>
                  <a:srgbClr val="008080"/>
                </a:solidFill>
                <a:latin typeface="Consolas"/>
              </a:rPr>
              <a:t>&lt;&lt;</a:t>
            </a:r>
            <a:r>
              <a:rPr lang="en-US" sz="900" dirty="0">
                <a:solidFill>
                  <a:srgbClr val="000000"/>
                </a:solidFill>
                <a:latin typeface="Consolas"/>
              </a:rPr>
              <a:t> std::</a:t>
            </a:r>
            <a:r>
              <a:rPr lang="en-US" sz="900" dirty="0" err="1">
                <a:solidFill>
                  <a:srgbClr val="000000"/>
                </a:solidFill>
                <a:latin typeface="Consolas"/>
              </a:rPr>
              <a:t>endl</a:t>
            </a:r>
            <a:r>
              <a:rPr lang="en-US" sz="900" dirty="0">
                <a:solidFill>
                  <a:srgbClr val="000000"/>
                </a:solidFill>
                <a:latin typeface="Consolas"/>
              </a:rPr>
              <a:t>;</a:t>
            </a:r>
            <a:endParaRPr lang="en-US" sz="900">
              <a:latin typeface="Consolas"/>
              <a:ea typeface="+mn-lt"/>
              <a:cs typeface="+mn-lt"/>
            </a:endParaRPr>
          </a:p>
          <a:p>
            <a:endParaRPr lang="en-US" sz="900" dirty="0">
              <a:ea typeface="+mn-lt"/>
              <a:cs typeface="+mn-lt"/>
            </a:endParaRPr>
          </a:p>
          <a:p>
            <a:r>
              <a:rPr lang="en-US" sz="900" dirty="0">
                <a:solidFill>
                  <a:srgbClr val="000000"/>
                </a:solidFill>
                <a:latin typeface="Consolas"/>
              </a:rPr>
              <a:t>   </a:t>
            </a:r>
            <a:r>
              <a:rPr lang="en-US" sz="900" dirty="0">
                <a:solidFill>
                  <a:srgbClr val="0000FF"/>
                </a:solidFill>
                <a:latin typeface="Consolas"/>
              </a:rPr>
              <a:t>return</a:t>
            </a:r>
            <a:r>
              <a:rPr lang="en-US" sz="900" dirty="0">
                <a:solidFill>
                  <a:srgbClr val="000000"/>
                </a:solidFill>
                <a:latin typeface="Consolas"/>
              </a:rPr>
              <a:t> </a:t>
            </a:r>
            <a:r>
              <a:rPr lang="en-US" sz="900" dirty="0">
                <a:solidFill>
                  <a:srgbClr val="7030A0"/>
                </a:solidFill>
                <a:latin typeface="Consolas"/>
              </a:rPr>
              <a:t>0</a:t>
            </a:r>
            <a:r>
              <a:rPr lang="en-US" sz="900" dirty="0">
                <a:solidFill>
                  <a:srgbClr val="000000"/>
                </a:solidFill>
                <a:latin typeface="Consolas"/>
              </a:rPr>
              <a:t>;</a:t>
            </a:r>
            <a:endParaRPr lang="en-US" sz="900">
              <a:latin typeface="Consolas"/>
              <a:ea typeface="+mn-lt"/>
              <a:cs typeface="+mn-lt"/>
            </a:endParaRPr>
          </a:p>
          <a:p>
            <a:r>
              <a:rPr lang="en-US" sz="900" dirty="0">
                <a:solidFill>
                  <a:srgbClr val="000000"/>
                </a:solidFill>
                <a:latin typeface="Consolas"/>
              </a:rPr>
              <a:t>}</a:t>
            </a:r>
            <a:endParaRPr lang="en-US" dirty="0">
              <a:latin typeface="Consolas"/>
            </a:endParaRPr>
          </a:p>
        </p:txBody>
      </p:sp>
      <p:pic>
        <p:nvPicPr>
          <p:cNvPr id="7" name="Picture 6"/>
          <p:cNvPicPr>
            <a:picLocks noChangeAspect="1"/>
          </p:cNvPicPr>
          <p:nvPr/>
        </p:nvPicPr>
        <p:blipFill>
          <a:blip r:embed="rId2"/>
          <a:stretch>
            <a:fillRect/>
          </a:stretch>
        </p:blipFill>
        <p:spPr>
          <a:xfrm>
            <a:off x="7848600" y="4267200"/>
            <a:ext cx="2728632" cy="762000"/>
          </a:xfrm>
          <a:prstGeom prst="rect">
            <a:avLst/>
          </a:prstGeom>
        </p:spPr>
      </p:pic>
      <p:sp>
        <p:nvSpPr>
          <p:cNvPr id="9" name="Rectangle 8"/>
          <p:cNvSpPr/>
          <p:nvPr/>
        </p:nvSpPr>
        <p:spPr>
          <a:xfrm>
            <a:off x="2129117" y="839600"/>
            <a:ext cx="6032500" cy="707886"/>
          </a:xfrm>
          <a:prstGeom prst="rect">
            <a:avLst/>
          </a:prstGeom>
          <a:ln>
            <a:solidFill>
              <a:schemeClr val="tx1"/>
            </a:solidFill>
          </a:ln>
        </p:spPr>
        <p:txBody>
          <a:bodyPr wrap="square">
            <a:spAutoFit/>
          </a:bodyPr>
          <a:lstStyle/>
          <a:p>
            <a:r>
              <a:rPr lang="en-US" sz="800" dirty="0"/>
              <a:t>OS Name		Microsoft Windows 10 Enterprise 2016 LTSB</a:t>
            </a:r>
          </a:p>
          <a:p>
            <a:r>
              <a:rPr lang="en-US" sz="800" dirty="0"/>
              <a:t>System Type		x64-based PC</a:t>
            </a:r>
          </a:p>
          <a:p>
            <a:r>
              <a:rPr lang="en-US" sz="800" dirty="0"/>
              <a:t>Processor		Intel(R) Core(TM) i7-6800K CPU @ 3.40GHz, 3401 </a:t>
            </a:r>
            <a:r>
              <a:rPr lang="en-US" sz="800" dirty="0" err="1"/>
              <a:t>Mhz</a:t>
            </a:r>
            <a:r>
              <a:rPr lang="en-US" sz="800" dirty="0"/>
              <a:t>, 6 Core(s), 12 Logical Processor(s)</a:t>
            </a:r>
          </a:p>
          <a:p>
            <a:r>
              <a:rPr lang="en-US" sz="800" dirty="0"/>
              <a:t>Installed Physical Memory (RAM)	32.0 GB</a:t>
            </a:r>
          </a:p>
          <a:p>
            <a:r>
              <a:rPr lang="en-US" sz="800" dirty="0"/>
              <a:t>Compiler		Visual Studio 2015 (Enterprise)</a:t>
            </a:r>
          </a:p>
        </p:txBody>
      </p:sp>
      <p:pic>
        <p:nvPicPr>
          <p:cNvPr id="10" name="Picture 9"/>
          <p:cNvPicPr>
            <a:picLocks noChangeAspect="1"/>
          </p:cNvPicPr>
          <p:nvPr/>
        </p:nvPicPr>
        <p:blipFill>
          <a:blip r:embed="rId3"/>
          <a:stretch>
            <a:fillRect/>
          </a:stretch>
        </p:blipFill>
        <p:spPr>
          <a:xfrm>
            <a:off x="7884319" y="5105401"/>
            <a:ext cx="2519362" cy="873295"/>
          </a:xfrm>
          <a:prstGeom prst="rect">
            <a:avLst/>
          </a:prstGeom>
        </p:spPr>
      </p:pic>
      <p:sp>
        <p:nvSpPr>
          <p:cNvPr id="13" name="Line Callout 2 12"/>
          <p:cNvSpPr/>
          <p:nvPr/>
        </p:nvSpPr>
        <p:spPr>
          <a:xfrm>
            <a:off x="8686800" y="3276600"/>
            <a:ext cx="1295401" cy="304800"/>
          </a:xfrm>
          <a:prstGeom prst="borderCallout2">
            <a:avLst>
              <a:gd name="adj1" fmla="val 69940"/>
              <a:gd name="adj2" fmla="val -707"/>
              <a:gd name="adj3" fmla="val 100694"/>
              <a:gd name="adj4" fmla="val -10669"/>
              <a:gd name="adj5" fmla="val 316468"/>
              <a:gd name="adj6" fmla="val -5718"/>
            </a:avLst>
          </a:prstGeom>
          <a:ln>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70C0"/>
                </a:solidFill>
              </a:rPr>
              <a:t>“Debug” mode</a:t>
            </a:r>
          </a:p>
        </p:txBody>
      </p:sp>
      <p:sp>
        <p:nvSpPr>
          <p:cNvPr id="14" name="Line Callout 2 13"/>
          <p:cNvSpPr/>
          <p:nvPr/>
        </p:nvSpPr>
        <p:spPr>
          <a:xfrm>
            <a:off x="7620001" y="6477000"/>
            <a:ext cx="1295401" cy="304800"/>
          </a:xfrm>
          <a:prstGeom prst="borderCallout2">
            <a:avLst>
              <a:gd name="adj1" fmla="val 68551"/>
              <a:gd name="adj2" fmla="val 104195"/>
              <a:gd name="adj3" fmla="val 43749"/>
              <a:gd name="adj4" fmla="val 119070"/>
              <a:gd name="adj5" fmla="val -157143"/>
              <a:gd name="adj6" fmla="val 125654"/>
            </a:avLst>
          </a:prstGeom>
          <a:ln>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70C0"/>
                </a:solidFill>
              </a:rPr>
              <a:t>“Release” mode</a:t>
            </a:r>
          </a:p>
        </p:txBody>
      </p:sp>
    </p:spTree>
    <p:extLst>
      <p:ext uri="{BB962C8B-B14F-4D97-AF65-F5344CB8AC3E}">
        <p14:creationId xmlns:p14="http://schemas.microsoft.com/office/powerpoint/2010/main" val="2405905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observations related to our 2D and 3D examples</a:t>
            </a:r>
          </a:p>
        </p:txBody>
      </p:sp>
      <p:sp>
        <p:nvSpPr>
          <p:cNvPr id="5" name="Content Placeholder 4"/>
          <p:cNvSpPr>
            <a:spLocks noGrp="1"/>
          </p:cNvSpPr>
          <p:nvPr>
            <p:ph idx="1"/>
          </p:nvPr>
        </p:nvSpPr>
        <p:spPr/>
        <p:txBody>
          <a:bodyPr>
            <a:normAutofit/>
          </a:bodyPr>
          <a:lstStyle/>
          <a:p>
            <a:endParaRPr lang="en-US" sz="2000" dirty="0"/>
          </a:p>
          <a:p>
            <a:r>
              <a:rPr lang="en-US" sz="2000" dirty="0">
                <a:solidFill>
                  <a:srgbClr val="00B050"/>
                </a:solidFill>
              </a:rPr>
              <a:t>Observation 1</a:t>
            </a:r>
            <a:r>
              <a:rPr lang="en-US" sz="2000" dirty="0"/>
              <a:t>: Final value for </a:t>
            </a:r>
            <a:r>
              <a:rPr lang="en-US" sz="2000" dirty="0">
                <a:latin typeface="Courier New" panose="02070309020205020404" pitchFamily="49" charset="0"/>
                <a:cs typeface="Courier New" panose="02070309020205020404" pitchFamily="49" charset="0"/>
              </a:rPr>
              <a:t>sum</a:t>
            </a:r>
            <a:r>
              <a:rPr lang="en-US" sz="2000" dirty="0"/>
              <a:t> - stays the same (at least as far as we can tell)</a:t>
            </a:r>
          </a:p>
          <a:p>
            <a:pPr lvl="1"/>
            <a:r>
              <a:rPr lang="en-US" sz="1800" dirty="0"/>
              <a:t>We’ll talk more about this when we do parallel computing w/ CUDA and then OpenMP</a:t>
            </a:r>
          </a:p>
          <a:p>
            <a:endParaRPr lang="en-US" sz="2000" dirty="0"/>
          </a:p>
          <a:p>
            <a:endParaRPr lang="en-US" sz="2000" dirty="0"/>
          </a:p>
          <a:p>
            <a:r>
              <a:rPr lang="en-US" sz="2000" dirty="0">
                <a:solidFill>
                  <a:srgbClr val="0070C0"/>
                </a:solidFill>
              </a:rPr>
              <a:t>Observation 2</a:t>
            </a:r>
            <a:r>
              <a:rPr lang="en-US" sz="2000" dirty="0"/>
              <a:t>: Difference between Debug vs Release builds</a:t>
            </a:r>
          </a:p>
          <a:p>
            <a:pPr lvl="1"/>
            <a:r>
              <a:rPr lang="en-US" sz="1800" dirty="0"/>
              <a:t>3X to 4X speedup normal to see when going from debug to release (see also results on next slide)</a:t>
            </a:r>
          </a:p>
          <a:p>
            <a:endParaRPr lang="en-US" sz="2000" dirty="0"/>
          </a:p>
          <a:p>
            <a:endParaRPr lang="en-US" sz="2000" dirty="0"/>
          </a:p>
          <a:p>
            <a:r>
              <a:rPr lang="en-US" sz="2000" dirty="0">
                <a:solidFill>
                  <a:srgbClr val="00B050"/>
                </a:solidFill>
              </a:rPr>
              <a:t>Observation 3</a:t>
            </a:r>
            <a:r>
              <a:rPr lang="en-US" sz="2000" dirty="0"/>
              <a:t>: Amount of time to get the result quite different</a:t>
            </a:r>
          </a:p>
          <a:p>
            <a:pPr lvl="1"/>
            <a:r>
              <a:rPr lang="en-US" sz="1800" dirty="0"/>
              <a:t>Release mode build: the undesirable solution for 3D matrix is 30 times slower</a:t>
            </a:r>
          </a:p>
          <a:p>
            <a:pPr lvl="2"/>
            <a:r>
              <a:rPr lang="en-US" sz="1500" dirty="0"/>
              <a:t>This is the case you see in practice – you build in release</a:t>
            </a:r>
          </a:p>
          <a:p>
            <a:endParaRPr lang="en-US" sz="2100" dirty="0"/>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63</a:t>
            </a:fld>
            <a:endParaRPr lang="en-US" altLang="en-US"/>
          </a:p>
        </p:txBody>
      </p:sp>
    </p:spTree>
    <p:extLst>
      <p:ext uri="{BB962C8B-B14F-4D97-AF65-F5344CB8AC3E}">
        <p14:creationId xmlns:p14="http://schemas.microsoft.com/office/powerpoint/2010/main" val="72012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a:t>
            </a:r>
            <a:r>
              <a:rPr lang="en-US" dirty="0">
                <a:solidFill>
                  <a:srgbClr val="00B050"/>
                </a:solidFill>
              </a:rPr>
              <a:t>Observation 1</a:t>
            </a:r>
            <a:r>
              <a:rPr lang="en-US" dirty="0"/>
              <a:t>”</a:t>
            </a:r>
          </a:p>
        </p:txBody>
      </p:sp>
      <p:sp>
        <p:nvSpPr>
          <p:cNvPr id="3" name="Content Placeholder 2"/>
          <p:cNvSpPr>
            <a:spLocks noGrp="1"/>
          </p:cNvSpPr>
          <p:nvPr>
            <p:ph idx="1"/>
          </p:nvPr>
        </p:nvSpPr>
        <p:spPr/>
        <p:txBody>
          <a:bodyPr/>
          <a:lstStyle/>
          <a:p>
            <a:r>
              <a:rPr lang="en-US" dirty="0"/>
              <a:t>The fact that the results are the same is remarkable</a:t>
            </a:r>
          </a:p>
          <a:p>
            <a:endParaRPr lang="en-US" dirty="0"/>
          </a:p>
          <a:p>
            <a:endParaRPr lang="en-US" dirty="0"/>
          </a:p>
          <a:p>
            <a:r>
              <a:rPr lang="en-US" dirty="0"/>
              <a:t>Why remarkable?</a:t>
            </a:r>
          </a:p>
          <a:p>
            <a:pPr lvl="1"/>
            <a:r>
              <a:rPr lang="en-US" dirty="0"/>
              <a:t>Finite precision arithmetic: addition loses its commutative and associative attributes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64</a:t>
            </a:fld>
            <a:endParaRPr lang="en-US" altLang="en-US"/>
          </a:p>
        </p:txBody>
      </p:sp>
      <p:pic>
        <p:nvPicPr>
          <p:cNvPr id="5" name="Picture 4"/>
          <p:cNvPicPr>
            <a:picLocks noChangeAspect="1"/>
          </p:cNvPicPr>
          <p:nvPr/>
        </p:nvPicPr>
        <p:blipFill>
          <a:blip r:embed="rId2"/>
          <a:stretch>
            <a:fillRect/>
          </a:stretch>
        </p:blipFill>
        <p:spPr>
          <a:xfrm>
            <a:off x="7679187" y="1775387"/>
            <a:ext cx="2133600" cy="755437"/>
          </a:xfrm>
          <a:prstGeom prst="rect">
            <a:avLst/>
          </a:prstGeom>
        </p:spPr>
      </p:pic>
      <p:pic>
        <p:nvPicPr>
          <p:cNvPr id="6" name="Picture 5"/>
          <p:cNvPicPr>
            <a:picLocks noChangeAspect="1"/>
          </p:cNvPicPr>
          <p:nvPr/>
        </p:nvPicPr>
        <p:blipFill>
          <a:blip r:embed="rId3"/>
          <a:stretch>
            <a:fillRect/>
          </a:stretch>
        </p:blipFill>
        <p:spPr>
          <a:xfrm>
            <a:off x="7679187" y="957420"/>
            <a:ext cx="2171700" cy="747022"/>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4191001" y="4478339"/>
                <a:ext cx="3014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191001" y="4478339"/>
                <a:ext cx="3014543" cy="276999"/>
              </a:xfrm>
              <a:prstGeom prst="rect">
                <a:avLst/>
              </a:prstGeom>
              <a:blipFill>
                <a:blip r:embed="rId4"/>
                <a:stretch>
                  <a:fillRect l="-1417" r="-202"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2286000" y="5486401"/>
                <a:ext cx="7326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9</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10</m:t>
                          </m:r>
                        </m:sub>
                      </m:sSub>
                      <m:r>
                        <a:rPr lang="en-US" i="1">
                          <a:latin typeface="Cambria Math" panose="02040503050406030204" pitchFamily="18" charset="0"/>
                        </a:rPr>
                        <m:t>))…))</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286000" y="5486401"/>
                <a:ext cx="7326300" cy="276999"/>
              </a:xfrm>
              <a:prstGeom prst="rect">
                <a:avLst/>
              </a:prstGeom>
              <a:blipFill>
                <a:blip r:embed="rId5"/>
                <a:stretch>
                  <a:fillRect l="-582" t="-2222" r="-666" b="-35556"/>
                </a:stretch>
              </a:blipFill>
            </p:spPr>
            <p:txBody>
              <a:bodyPr/>
              <a:lstStyle/>
              <a:p>
                <a:r>
                  <a:rPr lang="en-US">
                    <a:noFill/>
                  </a:rPr>
                  <a:t> </a:t>
                </a:r>
              </a:p>
            </p:txBody>
          </p:sp>
        </mc:Fallback>
      </mc:AlternateContent>
      <p:sp>
        <p:nvSpPr>
          <p:cNvPr id="10" name="Line Callout 2 (Accent Bar) 9"/>
          <p:cNvSpPr/>
          <p:nvPr/>
        </p:nvSpPr>
        <p:spPr>
          <a:xfrm>
            <a:off x="6648450" y="3808007"/>
            <a:ext cx="1962150" cy="304800"/>
          </a:xfrm>
          <a:prstGeom prst="accentCallout2">
            <a:avLst>
              <a:gd name="adj1" fmla="val 13195"/>
              <a:gd name="adj2" fmla="val -4665"/>
              <a:gd name="adj3" fmla="val 18750"/>
              <a:gd name="adj4" fmla="val -16667"/>
              <a:gd name="adj5" fmla="val 238889"/>
              <a:gd name="adj6" fmla="val -48271"/>
            </a:avLst>
          </a:prstGeom>
          <a:ln>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Because of finite precision</a:t>
            </a:r>
          </a:p>
        </p:txBody>
      </p:sp>
      <p:sp>
        <p:nvSpPr>
          <p:cNvPr id="11" name="Line Callout 2 (Accent Bar) 10"/>
          <p:cNvSpPr/>
          <p:nvPr/>
        </p:nvSpPr>
        <p:spPr>
          <a:xfrm>
            <a:off x="6858000" y="6172200"/>
            <a:ext cx="1962150" cy="304800"/>
          </a:xfrm>
          <a:prstGeom prst="accentCallout2">
            <a:avLst>
              <a:gd name="adj1" fmla="val 63195"/>
              <a:gd name="adj2" fmla="val -4233"/>
              <a:gd name="adj3" fmla="val 59028"/>
              <a:gd name="adj4" fmla="val -16667"/>
              <a:gd name="adj5" fmla="val -138889"/>
              <a:gd name="adj6" fmla="val -28853"/>
            </a:avLst>
          </a:prstGeom>
          <a:ln>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Because of finite precision</a:t>
            </a:r>
          </a:p>
        </p:txBody>
      </p:sp>
    </p:spTree>
    <p:extLst>
      <p:ext uri="{BB962C8B-B14F-4D97-AF65-F5344CB8AC3E}">
        <p14:creationId xmlns:p14="http://schemas.microsoft.com/office/powerpoint/2010/main" val="67123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on “</a:t>
            </a:r>
            <a:r>
              <a:rPr lang="en-US" b="1" dirty="0">
                <a:solidFill>
                  <a:srgbClr val="00B050"/>
                </a:solidFill>
              </a:rPr>
              <a:t>Observation 3</a:t>
            </a:r>
            <a:r>
              <a:rPr lang="en-US" dirty="0"/>
              <a:t>” (most important)</a:t>
            </a:r>
          </a:p>
        </p:txBody>
      </p:sp>
      <p:sp>
        <p:nvSpPr>
          <p:cNvPr id="3" name="Content Placeholder 2"/>
          <p:cNvSpPr>
            <a:spLocks noGrp="1"/>
          </p:cNvSpPr>
          <p:nvPr>
            <p:ph sz="half" idx="1"/>
          </p:nvPr>
        </p:nvSpPr>
        <p:spPr/>
        <p:txBody>
          <a:bodyPr>
            <a:normAutofit lnSpcReduction="10000"/>
          </a:bodyPr>
          <a:lstStyle/>
          <a:p>
            <a:endParaRPr lang="en-US" sz="2000" dirty="0"/>
          </a:p>
          <a:p>
            <a:endParaRPr lang="en-US" sz="2000" dirty="0"/>
          </a:p>
          <a:p>
            <a:r>
              <a:rPr lang="en-US" sz="2000" dirty="0"/>
              <a:t>First time in 759 discussing how to improve performance</a:t>
            </a:r>
          </a:p>
          <a:p>
            <a:pPr lvl="1"/>
            <a:r>
              <a:rPr lang="en-US" sz="1600" dirty="0"/>
              <a:t>This type of gain; i.e., 30X speed up, not encountered every day…</a:t>
            </a:r>
          </a:p>
          <a:p>
            <a:endParaRPr lang="en-US" sz="2000" dirty="0"/>
          </a:p>
          <a:p>
            <a:endParaRPr lang="en-US" sz="2000" dirty="0"/>
          </a:p>
          <a:p>
            <a:endParaRPr lang="en-US" sz="2000" dirty="0"/>
          </a:p>
          <a:p>
            <a:r>
              <a:rPr lang="en-US" sz="2000" dirty="0"/>
              <a:t>Q: What mechanism comes into play to yield a 30X speed gain?</a:t>
            </a:r>
          </a:p>
          <a:p>
            <a:r>
              <a:rPr lang="en-US" sz="2000" dirty="0"/>
              <a:t>A: The cache</a:t>
            </a:r>
          </a:p>
          <a:p>
            <a:pPr lvl="1"/>
            <a:r>
              <a:rPr lang="en-US" sz="1600" dirty="0"/>
              <a:t>L1 cache: 4 cycles</a:t>
            </a:r>
          </a:p>
          <a:p>
            <a:pPr lvl="1"/>
            <a:r>
              <a:rPr lang="en-US" sz="1600" dirty="0"/>
              <a:t>System memory access: 120 cycles</a:t>
            </a:r>
            <a:endParaRPr lang="en-US" sz="2000" dirty="0"/>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65</a:t>
            </a:fld>
            <a:endParaRPr lang="en-US" altLang="en-US"/>
          </a:p>
        </p:txBody>
      </p:sp>
      <p:pic>
        <p:nvPicPr>
          <p:cNvPr id="5" name="Picture 4"/>
          <p:cNvPicPr>
            <a:picLocks noChangeAspect="1"/>
          </p:cNvPicPr>
          <p:nvPr/>
        </p:nvPicPr>
        <p:blipFill rotWithShape="1">
          <a:blip r:embed="rId2"/>
          <a:srcRect l="1518" t="6938" r="1281" b="1476"/>
          <a:stretch/>
        </p:blipFill>
        <p:spPr>
          <a:xfrm>
            <a:off x="6755828" y="2303967"/>
            <a:ext cx="4702339" cy="3072440"/>
          </a:xfrm>
          <a:prstGeom prst="rect">
            <a:avLst/>
          </a:prstGeom>
        </p:spPr>
      </p:pic>
    </p:spTree>
    <p:extLst>
      <p:ext uri="{BB962C8B-B14F-4D97-AF65-F5344CB8AC3E}">
        <p14:creationId xmlns:p14="http://schemas.microsoft.com/office/powerpoint/2010/main" val="130473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Indirection and how it’s hurting… An example.</a:t>
            </a:r>
            <a:br>
              <a:rPr lang="en-US" dirty="0"/>
            </a:br>
            <a:r>
              <a:rPr lang="en-US" sz="1600" dirty="0"/>
              <a:t>[one slide side trip]</a:t>
            </a:r>
          </a:p>
        </p:txBody>
      </p:sp>
      <p:sp>
        <p:nvSpPr>
          <p:cNvPr id="3" name="Content Placeholder 2"/>
          <p:cNvSpPr>
            <a:spLocks noGrp="1"/>
          </p:cNvSpPr>
          <p:nvPr>
            <p:ph sz="half" idx="1"/>
          </p:nvPr>
        </p:nvSpPr>
        <p:spPr/>
        <p:txBody>
          <a:bodyPr>
            <a:normAutofit/>
          </a:bodyPr>
          <a:lstStyle/>
          <a:p>
            <a:endParaRPr lang="en-US" sz="1800" dirty="0"/>
          </a:p>
          <a:p>
            <a:r>
              <a:rPr lang="en-US" sz="1800" dirty="0"/>
              <a:t>Indirection: given an index </a:t>
            </a:r>
            <a:r>
              <a:rPr lang="en-US" sz="1800" dirty="0">
                <a:solidFill>
                  <a:schemeClr val="bg1">
                    <a:lumMod val="50000"/>
                  </a:schemeClr>
                </a:solidFill>
                <a:latin typeface="Consolas" panose="020B0609020204030204" pitchFamily="49" charset="0"/>
                <a:cs typeface="Courier New" panose="02070309020205020404" pitchFamily="49" charset="0"/>
              </a:rPr>
              <a:t>i</a:t>
            </a:r>
            <a:r>
              <a:rPr lang="en-US" sz="1800" dirty="0"/>
              <a:t>, you don’t need </a:t>
            </a:r>
            <a:r>
              <a:rPr lang="en-US" sz="1800" dirty="0">
                <a:solidFill>
                  <a:schemeClr val="bg1">
                    <a:lumMod val="50000"/>
                  </a:schemeClr>
                </a:solidFill>
                <a:latin typeface="Consolas" panose="020B0609020204030204" pitchFamily="49" charset="0"/>
                <a:cs typeface="Courier New" panose="02070309020205020404" pitchFamily="49" charset="0"/>
              </a:rPr>
              <a:t>a[i]</a:t>
            </a:r>
          </a:p>
          <a:p>
            <a:pPr lvl="1"/>
            <a:r>
              <a:rPr lang="en-US" sz="1600" dirty="0"/>
              <a:t>Rather, you need </a:t>
            </a:r>
            <a:r>
              <a:rPr lang="en-US" sz="1600" dirty="0">
                <a:solidFill>
                  <a:schemeClr val="bg1">
                    <a:lumMod val="50000"/>
                  </a:schemeClr>
                </a:solidFill>
                <a:latin typeface="Consolas" panose="020B0609020204030204" pitchFamily="49" charset="0"/>
                <a:cs typeface="Courier New" panose="02070309020205020404" pitchFamily="49" charset="0"/>
              </a:rPr>
              <a:t>a[</a:t>
            </a:r>
            <a:r>
              <a:rPr lang="en-US" sz="1600" dirty="0" err="1">
                <a:solidFill>
                  <a:schemeClr val="bg1">
                    <a:lumMod val="50000"/>
                  </a:schemeClr>
                </a:solidFill>
                <a:latin typeface="Consolas" panose="020B0609020204030204" pitchFamily="49" charset="0"/>
                <a:cs typeface="Courier New" panose="02070309020205020404" pitchFamily="49" charset="0"/>
              </a:rPr>
              <a:t>indir</a:t>
            </a:r>
            <a:r>
              <a:rPr lang="en-US" sz="1600" dirty="0">
                <a:solidFill>
                  <a:schemeClr val="bg1">
                    <a:lumMod val="50000"/>
                  </a:schemeClr>
                </a:solidFill>
                <a:latin typeface="Consolas" panose="020B0609020204030204" pitchFamily="49" charset="0"/>
                <a:cs typeface="Courier New" panose="02070309020205020404" pitchFamily="49" charset="0"/>
              </a:rPr>
              <a:t>[i]]</a:t>
            </a:r>
            <a:r>
              <a:rPr lang="en-US" sz="1600" dirty="0"/>
              <a:t> (this is one level of indirection; can go higher yet…)</a:t>
            </a:r>
          </a:p>
          <a:p>
            <a:endParaRPr lang="en-US" sz="1800" dirty="0"/>
          </a:p>
          <a:p>
            <a:r>
              <a:rPr lang="en-US" sz="1800" dirty="0"/>
              <a:t>What’s hurting here?</a:t>
            </a:r>
          </a:p>
          <a:p>
            <a:pPr lvl="1"/>
            <a:r>
              <a:rPr lang="en-US" sz="1400" dirty="0"/>
              <a:t>First, when </a:t>
            </a:r>
            <a:r>
              <a:rPr lang="en-US" sz="1400" dirty="0">
                <a:solidFill>
                  <a:schemeClr val="bg1">
                    <a:lumMod val="50000"/>
                  </a:schemeClr>
                </a:solidFill>
                <a:latin typeface="Consolas" panose="020B0609020204030204" pitchFamily="49" charset="0"/>
                <a:cs typeface="Courier New" panose="02070309020205020404" pitchFamily="49" charset="0"/>
              </a:rPr>
              <a:t>stride</a:t>
            </a:r>
            <a:r>
              <a:rPr lang="en-US" sz="1400" dirty="0"/>
              <a:t> is large, you index into an array </a:t>
            </a:r>
            <a:r>
              <a:rPr lang="en-US" sz="1400" dirty="0" err="1">
                <a:solidFill>
                  <a:schemeClr val="bg1">
                    <a:lumMod val="50000"/>
                  </a:schemeClr>
                </a:solidFill>
                <a:latin typeface="Consolas" panose="020B0609020204030204" pitchFamily="49" charset="0"/>
                <a:cs typeface="Courier New" panose="02070309020205020404" pitchFamily="49" charset="0"/>
              </a:rPr>
              <a:t>indir</a:t>
            </a:r>
            <a:r>
              <a:rPr lang="en-US" sz="1400" dirty="0"/>
              <a:t> of non-negative integers but keep missing</a:t>
            </a:r>
          </a:p>
          <a:p>
            <a:pPr lvl="2"/>
            <a:r>
              <a:rPr lang="en-US" sz="1400" dirty="0"/>
              <a:t>No locality…</a:t>
            </a:r>
          </a:p>
          <a:p>
            <a:pPr lvl="1"/>
            <a:endParaRPr lang="en-US" sz="1300" dirty="0"/>
          </a:p>
          <a:p>
            <a:pPr lvl="1"/>
            <a:endParaRPr lang="en-US" sz="1300" dirty="0"/>
          </a:p>
          <a:p>
            <a:pPr lvl="1"/>
            <a:r>
              <a:rPr lang="en-US" sz="1400" dirty="0"/>
              <a:t>Second, you will subsequently jump in the array </a:t>
            </a:r>
            <a:r>
              <a:rPr lang="en-US" sz="1400" dirty="0">
                <a:latin typeface="Courier New" panose="02070309020205020404" pitchFamily="49" charset="0"/>
                <a:cs typeface="Courier New" panose="02070309020205020404" pitchFamily="49" charset="0"/>
              </a:rPr>
              <a:t>a</a:t>
            </a:r>
            <a:r>
              <a:rPr lang="en-US" sz="1400" dirty="0"/>
              <a:t> all over the place</a:t>
            </a:r>
          </a:p>
          <a:p>
            <a:pPr lvl="2"/>
            <a:r>
              <a:rPr lang="en-US" sz="1400" dirty="0"/>
              <a:t>Very likely you’ll just keep missing</a:t>
            </a:r>
          </a:p>
          <a:p>
            <a:endParaRPr lang="en-US" sz="2000" dirty="0"/>
          </a:p>
          <a:p>
            <a:pPr>
              <a:lnSpc>
                <a:spcPct val="100000"/>
              </a:lnSpc>
            </a:pPr>
            <a:r>
              <a:rPr lang="en-US" sz="1800" dirty="0"/>
              <a:t>Unfortunately, indirection in </a:t>
            </a:r>
            <a:r>
              <a:rPr lang="en-US" sz="1800"/>
              <a:t>computing very </a:t>
            </a:r>
            <a:r>
              <a:rPr lang="en-US" sz="1800" dirty="0"/>
              <a:t>common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66</a:t>
            </a:fld>
            <a:endParaRPr lang="en-US" altLang="en-US"/>
          </a:p>
        </p:txBody>
      </p:sp>
      <p:sp>
        <p:nvSpPr>
          <p:cNvPr id="5" name="Rectangle 4"/>
          <p:cNvSpPr/>
          <p:nvPr/>
        </p:nvSpPr>
        <p:spPr>
          <a:xfrm>
            <a:off x="6469416" y="3026812"/>
            <a:ext cx="5638800" cy="1200329"/>
          </a:xfrm>
          <a:prstGeom prst="rect">
            <a:avLst/>
          </a:prstGeom>
          <a:solidFill>
            <a:schemeClr val="bg1">
              <a:lumMod val="95000"/>
            </a:schemeClr>
          </a:solidFill>
        </p:spPr>
        <p:txBody>
          <a:bodyPr wrap="square">
            <a:spAutoFit/>
          </a:bodyPr>
          <a:lstStyle/>
          <a:p>
            <a:r>
              <a:rPr lang="en-US" sz="1200" b="1" dirty="0">
                <a:solidFill>
                  <a:srgbClr val="0000FF"/>
                </a:solidFill>
                <a:latin typeface="Courier New" panose="02070309020205020404" pitchFamily="49" charset="0"/>
                <a:cs typeface="Courier New" panose="02070309020205020404" pitchFamily="49" charset="0"/>
              </a:rPr>
              <a:t>void</a:t>
            </a:r>
            <a:r>
              <a:rPr lang="en-US" sz="1200" b="1" dirty="0">
                <a:solidFill>
                  <a:srgbClr val="000000"/>
                </a:solidFill>
                <a:latin typeface="Courier New" panose="02070309020205020404" pitchFamily="49" charset="0"/>
                <a:cs typeface="Courier New" panose="02070309020205020404" pitchFamily="49" charset="0"/>
              </a:rPr>
              <a:t> loop(</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a</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unsigned</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C00000"/>
                </a:solidFill>
                <a:latin typeface="Courier New" panose="02070309020205020404" pitchFamily="49" charset="0"/>
                <a:cs typeface="Courier New" panose="02070309020205020404" pitchFamily="49" charset="0"/>
              </a:rPr>
              <a:t>indir</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N</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808080"/>
                </a:solidFill>
                <a:latin typeface="Courier New" panose="02070309020205020404" pitchFamily="49" charset="0"/>
                <a:cs typeface="Courier New" panose="02070309020205020404" pitchFamily="49" charset="0"/>
              </a:rPr>
              <a:t>stride</a:t>
            </a:r>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sum = 0;</a:t>
            </a:r>
          </a:p>
          <a:p>
            <a:r>
              <a:rPr lang="en-US" sz="1200" b="1" dirty="0">
                <a:solidFill>
                  <a:srgbClr val="000000"/>
                </a:solidFill>
                <a:latin typeface="Courier New" panose="02070309020205020404" pitchFamily="49" charset="0"/>
                <a:cs typeface="Courier New" panose="02070309020205020404" pitchFamily="49" charset="0"/>
              </a:rPr>
              <a:t>    </a:t>
            </a:r>
            <a:r>
              <a:rPr lang="en-US" sz="1200" b="1" dirty="0">
                <a:solidFill>
                  <a:srgbClr val="0000FF"/>
                </a:solidFill>
                <a:latin typeface="Courier New" panose="02070309020205020404" pitchFamily="49" charset="0"/>
                <a:cs typeface="Courier New" panose="02070309020205020404" pitchFamily="49" charset="0"/>
              </a:rPr>
              <a:t>for</a:t>
            </a:r>
            <a:r>
              <a:rPr lang="en-US" sz="1200" b="1"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FF"/>
                </a:solidFill>
                <a:latin typeface="Courier New" panose="02070309020205020404" pitchFamily="49" charset="0"/>
                <a:cs typeface="Courier New" panose="02070309020205020404" pitchFamily="49" charset="0"/>
              </a:rPr>
              <a:t>int</a:t>
            </a:r>
            <a:r>
              <a:rPr lang="en-US" sz="1200" b="1" dirty="0">
                <a:solidFill>
                  <a:srgbClr val="000000"/>
                </a:solidFill>
                <a:latin typeface="Courier New" panose="02070309020205020404" pitchFamily="49" charset="0"/>
                <a:cs typeface="Courier New" panose="02070309020205020404" pitchFamily="49" charset="0"/>
              </a:rPr>
              <a:t> i = 0; i &lt; </a:t>
            </a:r>
            <a:r>
              <a:rPr lang="en-US" sz="1200" b="1" dirty="0">
                <a:solidFill>
                  <a:srgbClr val="808080"/>
                </a:solidFill>
                <a:latin typeface="Courier New" panose="02070309020205020404" pitchFamily="49" charset="0"/>
                <a:cs typeface="Courier New" panose="02070309020205020404" pitchFamily="49" charset="0"/>
              </a:rPr>
              <a:t>N</a:t>
            </a:r>
            <a:r>
              <a:rPr lang="en-US" sz="1200" b="1" dirty="0">
                <a:solidFill>
                  <a:srgbClr val="000000"/>
                </a:solidFill>
                <a:latin typeface="Courier New" panose="02070309020205020404" pitchFamily="49" charset="0"/>
                <a:cs typeface="Courier New" panose="02070309020205020404" pitchFamily="49" charset="0"/>
              </a:rPr>
              <a:t>; i+=</a:t>
            </a:r>
            <a:r>
              <a:rPr lang="en-US" sz="1200" b="1" dirty="0">
                <a:solidFill>
                  <a:srgbClr val="808080"/>
                </a:solidFill>
                <a:latin typeface="Courier New" panose="02070309020205020404" pitchFamily="49" charset="0"/>
                <a:cs typeface="Courier New" panose="02070309020205020404" pitchFamily="49" charset="0"/>
              </a:rPr>
              <a:t>stride</a:t>
            </a:r>
            <a:r>
              <a:rPr lang="en-US" sz="1200" b="1" dirty="0">
                <a:solidFill>
                  <a:srgbClr val="000000"/>
                </a:solidFill>
                <a:latin typeface="Courier New" panose="02070309020205020404" pitchFamily="49" charset="0"/>
                <a:cs typeface="Courier New" panose="02070309020205020404" pitchFamily="49" charset="0"/>
              </a:rPr>
              <a:t>)</a:t>
            </a:r>
          </a:p>
          <a:p>
            <a:r>
              <a:rPr lang="en-US" sz="1200" b="1" dirty="0">
                <a:solidFill>
                  <a:srgbClr val="000000"/>
                </a:solidFill>
                <a:latin typeface="Courier New" panose="02070309020205020404" pitchFamily="49" charset="0"/>
                <a:cs typeface="Courier New" panose="02070309020205020404" pitchFamily="49" charset="0"/>
              </a:rPr>
              <a:t>        sum += </a:t>
            </a:r>
            <a:r>
              <a:rPr lang="en-US" sz="1200" b="1" dirty="0">
                <a:solidFill>
                  <a:srgbClr val="808080"/>
                </a:solidFill>
                <a:latin typeface="Courier New" panose="02070309020205020404" pitchFamily="49" charset="0"/>
                <a:cs typeface="Courier New" panose="02070309020205020404" pitchFamily="49" charset="0"/>
              </a:rPr>
              <a:t>a</a:t>
            </a:r>
            <a:r>
              <a:rPr lang="en-US" sz="1200" b="1" dirty="0">
                <a:solidFill>
                  <a:srgbClr val="000000"/>
                </a:solidFill>
                <a:latin typeface="Courier New" panose="02070309020205020404" pitchFamily="49" charset="0"/>
                <a:cs typeface="Courier New" panose="02070309020205020404" pitchFamily="49" charset="0"/>
              </a:rPr>
              <a:t>[</a:t>
            </a:r>
            <a:r>
              <a:rPr lang="en-US" sz="1200" b="1" dirty="0" err="1">
                <a:solidFill>
                  <a:srgbClr val="C00000"/>
                </a:solidFill>
                <a:latin typeface="Courier New" panose="02070309020205020404" pitchFamily="49" charset="0"/>
                <a:cs typeface="Courier New" panose="02070309020205020404" pitchFamily="49" charset="0"/>
              </a:rPr>
              <a:t>indir</a:t>
            </a:r>
            <a:r>
              <a:rPr lang="en-US" sz="1200" b="1" dirty="0">
                <a:solidFill>
                  <a:srgbClr val="000000"/>
                </a:solidFill>
                <a:latin typeface="Courier New" panose="02070309020205020404" pitchFamily="49" charset="0"/>
                <a:cs typeface="Courier New" panose="02070309020205020404" pitchFamily="49" charset="0"/>
              </a:rPr>
              <a:t>[i]];</a:t>
            </a:r>
          </a:p>
          <a:p>
            <a:r>
              <a:rPr lang="en-US" sz="1200" b="1" dirty="0">
                <a:solidFill>
                  <a:srgbClr val="000000"/>
                </a:solidFill>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1384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The Lesson Learned</a:t>
            </a:r>
          </a:p>
        </p:txBody>
      </p:sp>
      <p:sp>
        <p:nvSpPr>
          <p:cNvPr id="146435" name="Rectangle 3"/>
          <p:cNvSpPr>
            <a:spLocks noGrp="1" noChangeArrowheads="1"/>
          </p:cNvSpPr>
          <p:nvPr>
            <p:ph idx="1"/>
          </p:nvPr>
        </p:nvSpPr>
        <p:spPr/>
        <p:txBody>
          <a:bodyPr>
            <a:normAutofit lnSpcReduction="10000"/>
          </a:bodyPr>
          <a:lstStyle/>
          <a:p>
            <a:endParaRPr lang="en-US" dirty="0"/>
          </a:p>
          <a:p>
            <a:r>
              <a:rPr lang="en-US" dirty="0"/>
              <a:t>Fact: Wide gap between using data and moving data</a:t>
            </a:r>
          </a:p>
          <a:p>
            <a:pPr lvl="1"/>
            <a:r>
              <a:rPr lang="en-US" dirty="0"/>
              <a:t>Using data: you do </a:t>
            </a:r>
            <a:r>
              <a:rPr lang="en-US" dirty="0">
                <a:latin typeface="Consolas" panose="020B0609020204030204" pitchFamily="49" charset="0"/>
              </a:rPr>
              <a:t>sin</a:t>
            </a:r>
            <a:r>
              <a:rPr lang="en-US" dirty="0"/>
              <a:t> of that data, </a:t>
            </a:r>
            <a:r>
              <a:rPr lang="en-US" dirty="0">
                <a:latin typeface="Consolas" panose="020B0609020204030204" pitchFamily="49" charset="0"/>
              </a:rPr>
              <a:t>log</a:t>
            </a:r>
            <a:r>
              <a:rPr lang="en-US" dirty="0"/>
              <a:t>, </a:t>
            </a:r>
            <a:r>
              <a:rPr lang="en-US" dirty="0">
                <a:latin typeface="Consolas" panose="020B0609020204030204" pitchFamily="49" charset="0"/>
              </a:rPr>
              <a:t>pow</a:t>
            </a:r>
            <a:r>
              <a:rPr lang="en-US" dirty="0"/>
              <a:t>, add, subtract, etc. (processing the data)</a:t>
            </a:r>
          </a:p>
          <a:p>
            <a:pPr lvl="1"/>
            <a:r>
              <a:rPr lang="en-US" dirty="0"/>
              <a:t>Moving data: getting your data from the system memory (64 GB/128/etc. GB that you have on your system)</a:t>
            </a:r>
          </a:p>
          <a:p>
            <a:endParaRPr lang="en-US" dirty="0"/>
          </a:p>
          <a:p>
            <a:endParaRPr lang="en-US" dirty="0"/>
          </a:p>
          <a:p>
            <a:r>
              <a:rPr lang="en-US" dirty="0"/>
              <a:t>Fact: The cache used to close the </a:t>
            </a:r>
            <a:r>
              <a:rPr lang="en-US" dirty="0">
                <a:solidFill>
                  <a:srgbClr val="00B050"/>
                </a:solidFill>
              </a:rPr>
              <a:t>big speed gap</a:t>
            </a:r>
          </a:p>
          <a:p>
            <a:endParaRPr lang="en-US" dirty="0"/>
          </a:p>
          <a:p>
            <a:endParaRPr lang="en-US" dirty="0"/>
          </a:p>
          <a:p>
            <a:r>
              <a:rPr lang="en-US" dirty="0"/>
              <a:t>Trait of well-written programs: they manage to leverage data/instruction locality</a:t>
            </a:r>
          </a:p>
          <a:p>
            <a:pPr lvl="1"/>
            <a:r>
              <a:rPr lang="en-US" dirty="0"/>
              <a:t>Locality is what allows caches to come into play</a:t>
            </a:r>
          </a:p>
          <a:p>
            <a:pPr lvl="1"/>
            <a:r>
              <a:rPr lang="en-US" dirty="0"/>
              <a:t>Locality necessary, but not sufficient (more later, “false sharing”)</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67</a:t>
            </a:fld>
            <a:endParaRPr lang="en-US" altLang="en-US"/>
          </a:p>
        </p:txBody>
      </p:sp>
    </p:spTree>
    <p:extLst>
      <p:ext uri="{BB962C8B-B14F-4D97-AF65-F5344CB8AC3E}">
        <p14:creationId xmlns:p14="http://schemas.microsoft.com/office/powerpoint/2010/main" val="82235226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496D-56AA-4A37-9983-B8433A57BF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1DD496-2B45-40C8-ADED-1806BC49C6E8}"/>
              </a:ext>
            </a:extLst>
          </p:cNvPr>
          <p:cNvSpPr>
            <a:spLocks noGrp="1"/>
          </p:cNvSpPr>
          <p:nvPr>
            <p:ph idx="1"/>
          </p:nvPr>
        </p:nvSpPr>
        <p:spPr/>
        <p:txBody>
          <a:bodyPr/>
          <a:lstStyle/>
          <a:p>
            <a:endParaRPr lang="en-US" dirty="0"/>
          </a:p>
          <a:p>
            <a:endParaRPr lang="en-US" dirty="0"/>
          </a:p>
          <a:p>
            <a:endParaRPr lang="en-US" dirty="0"/>
          </a:p>
          <a:p>
            <a:r>
              <a:rPr lang="en-US" dirty="0"/>
              <a:t>We’ve seen that caches can make a difference in speed of execution</a:t>
            </a:r>
          </a:p>
          <a:p>
            <a:endParaRPr lang="en-US" dirty="0"/>
          </a:p>
          <a:p>
            <a:endParaRPr lang="en-US" dirty="0"/>
          </a:p>
          <a:p>
            <a:r>
              <a:rPr lang="en-US" dirty="0"/>
              <a:t>Let’s see how they work, which will explain why they help</a:t>
            </a:r>
          </a:p>
        </p:txBody>
      </p:sp>
      <p:sp>
        <p:nvSpPr>
          <p:cNvPr id="4" name="Slide Number Placeholder 3">
            <a:extLst>
              <a:ext uri="{FF2B5EF4-FFF2-40B4-BE49-F238E27FC236}">
                <a16:creationId xmlns:a16="http://schemas.microsoft.com/office/drawing/2014/main" id="{16FCFA00-6A5D-4F9A-8011-09C95E40CD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129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Up-Down Arrow 34"/>
          <p:cNvSpPr/>
          <p:nvPr/>
        </p:nvSpPr>
        <p:spPr bwMode="auto">
          <a:xfrm>
            <a:off x="4876800" y="270489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normAutofit fontScale="90000"/>
          </a:bodyPr>
          <a:lstStyle/>
          <a:p>
            <a:r>
              <a:rPr lang="en-US" sz="2400" dirty="0"/>
              <a:t>[Back to caches: The inner workings of caches]</a:t>
            </a:r>
            <a:br>
              <a:rPr lang="en-US" sz="2400" dirty="0"/>
            </a:br>
            <a:r>
              <a:rPr lang="en-US" dirty="0"/>
              <a:t>General Cache Concepts</a:t>
            </a:r>
          </a:p>
        </p:txBody>
      </p:sp>
      <p:sp>
        <p:nvSpPr>
          <p:cNvPr id="3" name="Rectangle 2"/>
          <p:cNvSpPr/>
          <p:nvPr/>
        </p:nvSpPr>
        <p:spPr bwMode="auto">
          <a:xfrm>
            <a:off x="3429000" y="4076490"/>
            <a:ext cx="3581400" cy="2057400"/>
          </a:xfrm>
          <a:prstGeom prst="rect">
            <a:avLst/>
          </a:prstGeom>
          <a:solidFill>
            <a:srgbClr val="DEDFF5"/>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429000" y="208168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35814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4196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2578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096000" y="4228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35814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4196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2578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096000" y="4609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35814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4196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2578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096000" y="4990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35814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4196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2578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096000" y="537189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3810000" y="590529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4196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2578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096000" y="223408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178580" y="2169549"/>
            <a:ext cx="1156086" cy="369332"/>
          </a:xfrm>
          <a:prstGeom prst="rect">
            <a:avLst/>
          </a:prstGeom>
          <a:noFill/>
        </p:spPr>
        <p:txBody>
          <a:bodyPr wrap="none" rtlCol="0">
            <a:spAutoFit/>
          </a:bodyPr>
          <a:lstStyle/>
          <a:p>
            <a:r>
              <a:rPr lang="en-US" dirty="0">
                <a:latin typeface="Calibri" pitchFamily="34" charset="0"/>
              </a:rPr>
              <a:t>The Cache</a:t>
            </a:r>
          </a:p>
        </p:txBody>
      </p:sp>
      <p:sp>
        <p:nvSpPr>
          <p:cNvPr id="31" name="TextBox 30"/>
          <p:cNvSpPr txBox="1"/>
          <p:nvPr/>
        </p:nvSpPr>
        <p:spPr>
          <a:xfrm>
            <a:off x="2039266" y="5092491"/>
            <a:ext cx="1295400" cy="646331"/>
          </a:xfrm>
          <a:prstGeom prst="rect">
            <a:avLst/>
          </a:prstGeom>
          <a:noFill/>
        </p:spPr>
        <p:txBody>
          <a:bodyPr wrap="square" rtlCol="0">
            <a:spAutoFit/>
          </a:bodyPr>
          <a:lstStyle/>
          <a:p>
            <a:pPr algn="r"/>
            <a:r>
              <a:rPr lang="en-US" dirty="0">
                <a:latin typeface="Calibri" pitchFamily="34" charset="0"/>
              </a:rPr>
              <a:t>The Main Memory</a:t>
            </a:r>
          </a:p>
        </p:txBody>
      </p:sp>
      <p:sp>
        <p:nvSpPr>
          <p:cNvPr id="32" name="Text Box 19"/>
          <p:cNvSpPr txBox="1">
            <a:spLocks noChangeArrowheads="1"/>
          </p:cNvSpPr>
          <p:nvPr/>
        </p:nvSpPr>
        <p:spPr bwMode="auto">
          <a:xfrm>
            <a:off x="7066667" y="5187479"/>
            <a:ext cx="4391500"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Main Memory: Larger, slower, cheaper memory</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(shown here as partitioned into “blocks” that are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mapped into </a:t>
            </a:r>
            <a:r>
              <a:rPr lang="en-GB" sz="1600" b="1" dirty="0">
                <a:solidFill>
                  <a:srgbClr val="00B050"/>
                </a:solidFill>
                <a:latin typeface="Calibri" pitchFamily="34" charset="0"/>
              </a:rPr>
              <a:t>cache lines</a:t>
            </a:r>
            <a:r>
              <a:rPr lang="en-GB" sz="1600" b="1" dirty="0">
                <a:latin typeface="Calibri" pitchFamily="34" charset="0"/>
              </a:rPr>
              <a:t>)</a:t>
            </a:r>
          </a:p>
        </p:txBody>
      </p:sp>
      <p:sp>
        <p:nvSpPr>
          <p:cNvPr id="33" name="Text Box 22"/>
          <p:cNvSpPr txBox="1">
            <a:spLocks noChangeArrowheads="1"/>
          </p:cNvSpPr>
          <p:nvPr/>
        </p:nvSpPr>
        <p:spPr bwMode="auto">
          <a:xfrm>
            <a:off x="5543000" y="2916630"/>
            <a:ext cx="4121810" cy="828241"/>
          </a:xfrm>
          <a:prstGeom prst="rect">
            <a:avLst/>
          </a:prstGeom>
          <a:noFill/>
          <a:ln w="9525">
            <a:noFill/>
            <a:round/>
            <a:headEnd/>
            <a:tailEnd/>
          </a:ln>
        </p:spPr>
        <p:txBody>
          <a:bodyPr wrap="squar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Data copied in block-sized transfer units. Each block (such as block 10, for instance) typically holds 64 bytes of data (called </a:t>
            </a:r>
            <a:r>
              <a:rPr lang="en-GB" sz="1600" b="1" u="sng" dirty="0">
                <a:solidFill>
                  <a:srgbClr val="00B050"/>
                </a:solidFill>
                <a:latin typeface="Calibri" pitchFamily="34" charset="0"/>
              </a:rPr>
              <a:t>cache line</a:t>
            </a:r>
            <a:r>
              <a:rPr lang="en-GB" sz="1600" b="1" dirty="0">
                <a:latin typeface="Calibri" pitchFamily="34" charset="0"/>
              </a:rPr>
              <a:t>).</a:t>
            </a:r>
          </a:p>
        </p:txBody>
      </p:sp>
      <p:sp>
        <p:nvSpPr>
          <p:cNvPr id="34" name="Text Box 29"/>
          <p:cNvSpPr txBox="1">
            <a:spLocks noChangeArrowheads="1"/>
          </p:cNvSpPr>
          <p:nvPr/>
        </p:nvSpPr>
        <p:spPr bwMode="auto">
          <a:xfrm>
            <a:off x="7086600" y="1975602"/>
            <a:ext cx="2930908"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Smaller, faster, more expensive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memory can store a  subset of</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the main memory blocks</a:t>
            </a:r>
          </a:p>
        </p:txBody>
      </p:sp>
      <p:sp>
        <p:nvSpPr>
          <p:cNvPr id="37" name="Rectangle 36"/>
          <p:cNvSpPr/>
          <p:nvPr/>
        </p:nvSpPr>
        <p:spPr bwMode="auto">
          <a:xfrm>
            <a:off x="3581400" y="46098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38" name="Rectangle 37"/>
          <p:cNvSpPr/>
          <p:nvPr/>
        </p:nvSpPr>
        <p:spPr bwMode="auto">
          <a:xfrm>
            <a:off x="4114800" y="323829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39" name="Rectangle 38"/>
          <p:cNvSpPr/>
          <p:nvPr/>
        </p:nvSpPr>
        <p:spPr bwMode="auto">
          <a:xfrm>
            <a:off x="3581400" y="223408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40" name="Rectangle 39"/>
          <p:cNvSpPr/>
          <p:nvPr/>
        </p:nvSpPr>
        <p:spPr bwMode="auto">
          <a:xfrm>
            <a:off x="5257800" y="49908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41" name="Rectangle 40"/>
          <p:cNvSpPr/>
          <p:nvPr/>
        </p:nvSpPr>
        <p:spPr bwMode="auto">
          <a:xfrm>
            <a:off x="4114800" y="323829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42" name="Rectangle 41"/>
          <p:cNvSpPr/>
          <p:nvPr/>
        </p:nvSpPr>
        <p:spPr bwMode="auto">
          <a:xfrm>
            <a:off x="5257800" y="223408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21" name="TextBox 20"/>
          <p:cNvSpPr txBox="1"/>
          <p:nvPr/>
        </p:nvSpPr>
        <p:spPr>
          <a:xfrm>
            <a:off x="2209800" y="1104690"/>
            <a:ext cx="5736028" cy="369332"/>
          </a:xfrm>
          <a:prstGeom prst="rect">
            <a:avLst/>
          </a:prstGeom>
          <a:noFill/>
        </p:spPr>
        <p:txBody>
          <a:bodyPr wrap="none" rtlCol="0">
            <a:spAutoFit/>
          </a:bodyPr>
          <a:lstStyle/>
          <a:p>
            <a:r>
              <a:rPr lang="en-US" i="1" dirty="0">
                <a:solidFill>
                  <a:srgbClr val="800000"/>
                </a:solidFill>
                <a:latin typeface="Calibri" pitchFamily="34" charset="0"/>
              </a:rPr>
              <a:t>Everything handled in hardware.  Invisible to programmer</a:t>
            </a:r>
          </a:p>
        </p:txBody>
      </p:sp>
      <p:sp>
        <p:nvSpPr>
          <p:cNvPr id="43" name="Rectangle 42"/>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23" name="Slide Number Placeholder 22"/>
          <p:cNvSpPr>
            <a:spLocks noGrp="1"/>
          </p:cNvSpPr>
          <p:nvPr>
            <p:ph type="sldNum" sz="quarter" idx="12"/>
          </p:nvPr>
        </p:nvSpPr>
        <p:spPr/>
        <p:txBody>
          <a:bodyPr/>
          <a:lstStyle/>
          <a:p>
            <a:fld id="{198C497F-F93A-415D-AE85-6EDF5BB63A7F}" type="slidenum">
              <a:rPr lang="en-US" altLang="en-US" smtClean="0"/>
              <a:pPr/>
              <a:t>69</a:t>
            </a:fld>
            <a:endParaRPr lang="en-US" altLang="en-US"/>
          </a:p>
        </p:txBody>
      </p:sp>
    </p:spTree>
    <p:extLst>
      <p:ext uri="{BB962C8B-B14F-4D97-AF65-F5344CB8AC3E}">
        <p14:creationId xmlns:p14="http://schemas.microsoft.com/office/powerpoint/2010/main" val="188184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animBg="1"/>
      <p:bldP spid="38" grpId="0" animBg="1"/>
      <p:bldP spid="38" grpId="1" animBg="1"/>
      <p:bldP spid="39" grpId="0" animBg="1"/>
      <p:bldP spid="40" grpId="0" animBg="1"/>
      <p:bldP spid="41" grpId="0" animBg="1"/>
      <p:bldP spid="41" grpId="1"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6152-FED5-432E-A88B-382DB5371A53}"/>
              </a:ext>
            </a:extLst>
          </p:cNvPr>
          <p:cNvSpPr>
            <a:spLocks noGrp="1"/>
          </p:cNvSpPr>
          <p:nvPr>
            <p:ph type="title"/>
          </p:nvPr>
        </p:nvSpPr>
        <p:spPr/>
        <p:txBody>
          <a:bodyPr/>
          <a:lstStyle/>
          <a:p>
            <a:r>
              <a:rPr lang="en-US" dirty="0"/>
              <a:t>Backdrop: CPU/OS juggle many programs at the same time</a:t>
            </a:r>
          </a:p>
        </p:txBody>
      </p:sp>
      <p:sp>
        <p:nvSpPr>
          <p:cNvPr id="3" name="Slide Number Placeholder 2">
            <a:extLst>
              <a:ext uri="{FF2B5EF4-FFF2-40B4-BE49-F238E27FC236}">
                <a16:creationId xmlns:a16="http://schemas.microsoft.com/office/drawing/2014/main" id="{B27EA821-A549-4DB8-8B35-01353083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E3A928F-5352-4493-88EB-639A4D15A092}"/>
              </a:ext>
            </a:extLst>
          </p:cNvPr>
          <p:cNvPicPr>
            <a:picLocks noChangeAspect="1"/>
          </p:cNvPicPr>
          <p:nvPr/>
        </p:nvPicPr>
        <p:blipFill rotWithShape="1">
          <a:blip r:embed="rId2"/>
          <a:srcRect l="434" r="1259" b="5459"/>
          <a:stretch/>
        </p:blipFill>
        <p:spPr>
          <a:xfrm>
            <a:off x="1645919" y="872254"/>
            <a:ext cx="8061961" cy="5468446"/>
          </a:xfrm>
          <a:prstGeom prst="rect">
            <a:avLst/>
          </a:prstGeom>
        </p:spPr>
      </p:pic>
      <p:sp>
        <p:nvSpPr>
          <p:cNvPr id="5" name="Rectangle 4"/>
          <p:cNvSpPr/>
          <p:nvPr/>
        </p:nvSpPr>
        <p:spPr>
          <a:xfrm>
            <a:off x="7777213" y="3244334"/>
            <a:ext cx="4085924" cy="923330"/>
          </a:xfrm>
          <a:prstGeom prst="rect">
            <a:avLst/>
          </a:prstGeom>
          <a:solidFill>
            <a:schemeClr val="accent6">
              <a:lumMod val="20000"/>
              <a:lumOff val="80000"/>
            </a:schemeClr>
          </a:solidFill>
        </p:spPr>
        <p:txBody>
          <a:bodyPr wrap="square">
            <a:spAutoFit/>
          </a:bodyPr>
          <a:lstStyle/>
          <a:p>
            <a:r>
              <a:rPr lang="en-US" dirty="0"/>
              <a:t>The hardware-software interplay:</a:t>
            </a:r>
          </a:p>
          <a:p>
            <a:pPr marL="285750" indent="-285750">
              <a:buFontTx/>
              <a:buChar char="-"/>
            </a:pPr>
            <a:r>
              <a:rPr lang="en-US" dirty="0"/>
              <a:t>CPU is hardware</a:t>
            </a:r>
          </a:p>
          <a:p>
            <a:pPr marL="285750" indent="-285750">
              <a:buFontTx/>
              <a:buChar char="-"/>
            </a:pPr>
            <a:r>
              <a:rPr lang="en-US" dirty="0"/>
              <a:t>The operating system (OS) is software</a:t>
            </a:r>
          </a:p>
        </p:txBody>
      </p:sp>
    </p:spTree>
    <p:extLst>
      <p:ext uri="{BB962C8B-B14F-4D97-AF65-F5344CB8AC3E}">
        <p14:creationId xmlns:p14="http://schemas.microsoft.com/office/powerpoint/2010/main" val="423868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(aka Cache Block)</a:t>
            </a:r>
          </a:p>
        </p:txBody>
      </p:sp>
      <p:sp>
        <p:nvSpPr>
          <p:cNvPr id="3" name="Content Placeholder 2"/>
          <p:cNvSpPr>
            <a:spLocks noGrp="1"/>
          </p:cNvSpPr>
          <p:nvPr>
            <p:ph idx="1"/>
          </p:nvPr>
        </p:nvSpPr>
        <p:spPr/>
        <p:txBody>
          <a:bodyPr/>
          <a:lstStyle/>
          <a:p>
            <a:endParaRPr lang="en-US" sz="1800" dirty="0"/>
          </a:p>
          <a:p>
            <a:r>
              <a:rPr lang="en-US" sz="1800" dirty="0"/>
              <a:t>When data is brought in cache because a piece of data is needed, the MMU brings more than just the needed piece of data</a:t>
            </a:r>
          </a:p>
          <a:p>
            <a:pPr lvl="1"/>
            <a:endParaRPr lang="en-US" sz="1400" dirty="0"/>
          </a:p>
          <a:p>
            <a:pPr lvl="1"/>
            <a:endParaRPr lang="en-US" sz="1400" dirty="0"/>
          </a:p>
          <a:p>
            <a:r>
              <a:rPr lang="en-US" sz="1800" dirty="0"/>
              <a:t>Why bring more data than what absolutely necessary?</a:t>
            </a:r>
          </a:p>
          <a:p>
            <a:pPr lvl="1"/>
            <a:r>
              <a:rPr lang="en-US" sz="1600" dirty="0"/>
              <a:t>Because penalty is not high for bringing more: wide buses, little extra cost in bringing more data than exactly what needed</a:t>
            </a:r>
          </a:p>
          <a:p>
            <a:pPr lvl="1"/>
            <a:endParaRPr lang="en-US" sz="1600" dirty="0"/>
          </a:p>
          <a:p>
            <a:pPr lvl="1"/>
            <a:endParaRPr lang="en-US" sz="1600" dirty="0"/>
          </a:p>
          <a:p>
            <a:r>
              <a:rPr lang="en-US" sz="1800" dirty="0">
                <a:solidFill>
                  <a:srgbClr val="C00000"/>
                </a:solidFill>
              </a:rPr>
              <a:t>Corollary</a:t>
            </a:r>
            <a:r>
              <a:rPr lang="en-US" sz="1800" dirty="0"/>
              <a:t>: you will reduce the number of trips to main memory if you use multiple times data from a cache line</a:t>
            </a:r>
          </a:p>
          <a:p>
            <a:endParaRPr lang="en-US" sz="2000" dirty="0"/>
          </a:p>
          <a:p>
            <a:endParaRPr lang="en-US" sz="2000" dirty="0"/>
          </a:p>
          <a:p>
            <a:pPr lvl="2"/>
            <a:endParaRPr lang="en-US" sz="1400" dirty="0"/>
          </a:p>
          <a:p>
            <a:r>
              <a:rPr lang="en-US" sz="2000" dirty="0"/>
              <a:t>“</a:t>
            </a:r>
            <a:r>
              <a:rPr lang="en-US" sz="2000" dirty="0">
                <a:solidFill>
                  <a:srgbClr val="0070C0"/>
                </a:solidFill>
              </a:rPr>
              <a:t>cache line</a:t>
            </a:r>
            <a:r>
              <a:rPr lang="en-US" sz="2000" dirty="0"/>
              <a:t>”</a:t>
            </a:r>
          </a:p>
          <a:p>
            <a:pPr lvl="1"/>
            <a:r>
              <a:rPr lang="en-US" sz="1800" dirty="0"/>
              <a:t>Many systems have cache line of 64 Bytes (8 </a:t>
            </a:r>
            <a:r>
              <a:rPr lang="en-US" sz="1800" dirty="0">
                <a:latin typeface="Consolas" panose="020B0609020204030204" pitchFamily="49" charset="0"/>
              </a:rPr>
              <a:t>double</a:t>
            </a:r>
            <a:r>
              <a:rPr lang="en-US" sz="1800" dirty="0"/>
              <a:t>s OR 16 </a:t>
            </a:r>
            <a:r>
              <a:rPr lang="en-US" sz="1800" dirty="0">
                <a:latin typeface="Consolas" panose="020B0609020204030204" pitchFamily="49" charset="0"/>
              </a:rPr>
              <a:t>float</a:t>
            </a:r>
            <a:r>
              <a:rPr lang="en-US" sz="1800" dirty="0"/>
              <a:t>s OR 16 </a:t>
            </a:r>
            <a:r>
              <a:rPr lang="en-US" sz="1800" dirty="0" err="1">
                <a:latin typeface="Consolas" panose="020B0609020204030204" pitchFamily="49" charset="0"/>
              </a:rPr>
              <a:t>int</a:t>
            </a:r>
            <a:r>
              <a:rPr lang="en-US" sz="1800" dirty="0" err="1"/>
              <a:t>s</a:t>
            </a:r>
            <a:r>
              <a:rPr lang="en-US" sz="1800" dirty="0"/>
              <a:t> OR 64 </a:t>
            </a:r>
            <a:r>
              <a:rPr lang="en-US" sz="1800" dirty="0">
                <a:latin typeface="Consolas" panose="020B0609020204030204" pitchFamily="49" charset="0"/>
              </a:rPr>
              <a:t>char</a:t>
            </a:r>
            <a:r>
              <a:rPr lang="en-US" sz="1800" dirty="0"/>
              <a:t>s, etc.)</a:t>
            </a:r>
          </a:p>
          <a:p>
            <a:pPr lvl="1"/>
            <a:r>
              <a:rPr lang="en-US" sz="1800" dirty="0"/>
              <a:t>Cache line size is the same for L1, L2 and L3 caches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70</a:t>
            </a:fld>
            <a:endParaRPr lang="en-US" altLang="en-US"/>
          </a:p>
        </p:txBody>
      </p:sp>
    </p:spTree>
    <p:extLst>
      <p:ext uri="{BB962C8B-B14F-4D97-AF65-F5344CB8AC3E}">
        <p14:creationId xmlns:p14="http://schemas.microsoft.com/office/powerpoint/2010/main" val="172712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5346225" y="1373323"/>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5346225" y="2973523"/>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Hit</a:t>
            </a:r>
          </a:p>
        </p:txBody>
      </p:sp>
      <p:sp>
        <p:nvSpPr>
          <p:cNvPr id="3" name="Rectangle 2"/>
          <p:cNvSpPr/>
          <p:nvPr/>
        </p:nvSpPr>
        <p:spPr bwMode="auto">
          <a:xfrm>
            <a:off x="3898425" y="4345123"/>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898425" y="2350314"/>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40508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8890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7272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565425" y="4497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40508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8890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7272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565425" y="4878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40508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8890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7272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565425" y="5259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40508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8890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7272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565425" y="5640523"/>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4279425" y="6173924"/>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40508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8890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7272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565425" y="2502714"/>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782189" y="2426514"/>
            <a:ext cx="753732" cy="369332"/>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2450626" y="4421323"/>
            <a:ext cx="988925" cy="369332"/>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7913184" y="1658807"/>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5990599" y="1697440"/>
            <a:ext cx="1184427" cy="338554"/>
          </a:xfrm>
          <a:prstGeom prst="rect">
            <a:avLst/>
          </a:prstGeom>
        </p:spPr>
        <p:txBody>
          <a:bodyPr wrap="none">
            <a:spAutoFit/>
          </a:bodyPr>
          <a:lstStyle/>
          <a:p>
            <a:pPr algn="ctr"/>
            <a:r>
              <a:rPr lang="en-US" sz="1600" dirty="0">
                <a:latin typeface="Calibri" pitchFamily="34" charset="0"/>
              </a:rPr>
              <a:t>Request: 14</a:t>
            </a:r>
          </a:p>
        </p:txBody>
      </p:sp>
      <p:sp>
        <p:nvSpPr>
          <p:cNvPr id="47" name="Rectangle 46"/>
          <p:cNvSpPr/>
          <p:nvPr/>
        </p:nvSpPr>
        <p:spPr bwMode="auto">
          <a:xfrm>
            <a:off x="5727225" y="2503445"/>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48" name="Text Box 29"/>
          <p:cNvSpPr txBox="1">
            <a:spLocks noChangeArrowheads="1"/>
          </p:cNvSpPr>
          <p:nvPr/>
        </p:nvSpPr>
        <p:spPr bwMode="auto">
          <a:xfrm>
            <a:off x="7929519" y="2287723"/>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21" name="Slide Number Placeholder 20"/>
          <p:cNvSpPr>
            <a:spLocks noGrp="1"/>
          </p:cNvSpPr>
          <p:nvPr>
            <p:ph type="sldNum" sz="quarter" idx="12"/>
          </p:nvPr>
        </p:nvSpPr>
        <p:spPr/>
        <p:txBody>
          <a:bodyPr/>
          <a:lstStyle/>
          <a:p>
            <a:fld id="{198C497F-F93A-415D-AE85-6EDF5BB63A7F}" type="slidenum">
              <a:rPr lang="en-US" altLang="en-US" smtClean="0"/>
              <a:pPr/>
              <a:t>71</a:t>
            </a:fld>
            <a:endParaRPr lang="en-US" altLang="en-US"/>
          </a:p>
        </p:txBody>
      </p:sp>
      <p:sp>
        <p:nvSpPr>
          <p:cNvPr id="36" name="TextBox 35"/>
          <p:cNvSpPr txBox="1"/>
          <p:nvPr/>
        </p:nvSpPr>
        <p:spPr>
          <a:xfrm>
            <a:off x="4981992" y="983536"/>
            <a:ext cx="2209900" cy="369332"/>
          </a:xfrm>
          <a:prstGeom prst="rect">
            <a:avLst/>
          </a:prstGeom>
          <a:noFill/>
        </p:spPr>
        <p:txBody>
          <a:bodyPr wrap="none" rtlCol="0">
            <a:spAutoFit/>
          </a:bodyPr>
          <a:lstStyle/>
          <a:p>
            <a:r>
              <a:rPr lang="en-US" dirty="0">
                <a:latin typeface="Calibri" pitchFamily="34" charset="0"/>
              </a:rPr>
              <a:t>Delivery to registers…</a:t>
            </a:r>
          </a:p>
        </p:txBody>
      </p:sp>
      <p:sp>
        <p:nvSpPr>
          <p:cNvPr id="37" name="Rectangle 36"/>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
        <p:nvSpPr>
          <p:cNvPr id="23" name="Rectangle 22"/>
          <p:cNvSpPr/>
          <p:nvPr/>
        </p:nvSpPr>
        <p:spPr>
          <a:xfrm>
            <a:off x="9449255" y="5483658"/>
            <a:ext cx="2669962" cy="923330"/>
          </a:xfrm>
          <a:prstGeom prst="rect">
            <a:avLst/>
          </a:prstGeom>
        </p:spPr>
        <p:txBody>
          <a:bodyPr wrap="none">
            <a:spAutoFit/>
          </a:bodyPr>
          <a:lstStyle/>
          <a:p>
            <a:r>
              <a:rPr lang="en-GB" b="1" u="sng" dirty="0">
                <a:solidFill>
                  <a:srgbClr val="0070C0"/>
                </a:solidFill>
                <a:latin typeface="Calibri" pitchFamily="34" charset="0"/>
              </a:rPr>
              <a:t>Hit Rate</a:t>
            </a:r>
            <a:r>
              <a:rPr lang="en-GB" dirty="0">
                <a:latin typeface="Calibri" pitchFamily="34" charset="0"/>
              </a:rPr>
              <a:t>: on average, how </a:t>
            </a:r>
            <a:br>
              <a:rPr lang="en-GB" dirty="0">
                <a:latin typeface="Calibri" pitchFamily="34" charset="0"/>
              </a:rPr>
            </a:br>
            <a:r>
              <a:rPr lang="en-GB" dirty="0">
                <a:latin typeface="Calibri" pitchFamily="34" charset="0"/>
              </a:rPr>
              <a:t>many out of 100 mem </a:t>
            </a:r>
            <a:br>
              <a:rPr lang="en-GB" dirty="0">
                <a:latin typeface="Calibri" pitchFamily="34" charset="0"/>
              </a:rPr>
            </a:br>
            <a:r>
              <a:rPr lang="en-GB" dirty="0">
                <a:latin typeface="Calibri" pitchFamily="34" charset="0"/>
              </a:rPr>
              <a:t>requests hit the cache?</a:t>
            </a:r>
            <a:endParaRPr lang="en-US" dirty="0"/>
          </a:p>
        </p:txBody>
      </p:sp>
    </p:spTree>
    <p:extLst>
      <p:ext uri="{BB962C8B-B14F-4D97-AF65-F5344CB8AC3E}">
        <p14:creationId xmlns:p14="http://schemas.microsoft.com/office/powerpoint/2010/main" val="23948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Up-Down Arrow 42"/>
          <p:cNvSpPr/>
          <p:nvPr/>
        </p:nvSpPr>
        <p:spPr bwMode="auto">
          <a:xfrm>
            <a:off x="4876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35" name="Up-Down Arrow 34"/>
          <p:cNvSpPr/>
          <p:nvPr/>
        </p:nvSpPr>
        <p:spPr bwMode="auto">
          <a:xfrm>
            <a:off x="4876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2" name="Title 1"/>
          <p:cNvSpPr>
            <a:spLocks noGrp="1"/>
          </p:cNvSpPr>
          <p:nvPr>
            <p:ph type="title"/>
          </p:nvPr>
        </p:nvSpPr>
        <p:spPr/>
        <p:txBody>
          <a:bodyPr/>
          <a:lstStyle/>
          <a:p>
            <a:r>
              <a:rPr lang="en-US" dirty="0"/>
              <a:t>General Cache Concepts: </a:t>
            </a:r>
            <a:r>
              <a:rPr lang="en-US" b="1" dirty="0">
                <a:solidFill>
                  <a:srgbClr val="FFC000"/>
                </a:solidFill>
              </a:rPr>
              <a:t>Miss</a:t>
            </a:r>
          </a:p>
        </p:txBody>
      </p:sp>
      <p:sp>
        <p:nvSpPr>
          <p:cNvPr id="3" name="Rectangle 2"/>
          <p:cNvSpPr/>
          <p:nvPr/>
        </p:nvSpPr>
        <p:spPr bwMode="auto">
          <a:xfrm>
            <a:off x="3429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4" name="Rectangle 3"/>
          <p:cNvSpPr/>
          <p:nvPr/>
        </p:nvSpPr>
        <p:spPr bwMode="auto">
          <a:xfrm>
            <a:off x="3429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endParaRPr lang="en-US" dirty="0">
              <a:latin typeface="Calibri" pitchFamily="34" charset="0"/>
            </a:endParaRPr>
          </a:p>
        </p:txBody>
      </p:sp>
      <p:sp>
        <p:nvSpPr>
          <p:cNvPr id="5" name="Rectangle 4"/>
          <p:cNvSpPr/>
          <p:nvPr/>
        </p:nvSpPr>
        <p:spPr bwMode="auto">
          <a:xfrm>
            <a:off x="3581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0</a:t>
            </a:r>
          </a:p>
        </p:txBody>
      </p:sp>
      <p:sp>
        <p:nvSpPr>
          <p:cNvPr id="6" name="Rectangle 5"/>
          <p:cNvSpPr/>
          <p:nvPr/>
        </p:nvSpPr>
        <p:spPr bwMode="auto">
          <a:xfrm>
            <a:off x="4419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a:t>
            </a:r>
          </a:p>
        </p:txBody>
      </p:sp>
      <p:sp>
        <p:nvSpPr>
          <p:cNvPr id="7" name="Rectangle 6"/>
          <p:cNvSpPr/>
          <p:nvPr/>
        </p:nvSpPr>
        <p:spPr bwMode="auto">
          <a:xfrm>
            <a:off x="5257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2</a:t>
            </a:r>
          </a:p>
        </p:txBody>
      </p:sp>
      <p:sp>
        <p:nvSpPr>
          <p:cNvPr id="8" name="Rectangle 7"/>
          <p:cNvSpPr/>
          <p:nvPr/>
        </p:nvSpPr>
        <p:spPr bwMode="auto">
          <a:xfrm>
            <a:off x="6096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9" name="Rectangle 8"/>
          <p:cNvSpPr/>
          <p:nvPr/>
        </p:nvSpPr>
        <p:spPr bwMode="auto">
          <a:xfrm>
            <a:off x="3581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4</a:t>
            </a:r>
          </a:p>
        </p:txBody>
      </p:sp>
      <p:sp>
        <p:nvSpPr>
          <p:cNvPr id="10" name="Rectangle 9"/>
          <p:cNvSpPr/>
          <p:nvPr/>
        </p:nvSpPr>
        <p:spPr bwMode="auto">
          <a:xfrm>
            <a:off x="4419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5</a:t>
            </a:r>
          </a:p>
        </p:txBody>
      </p:sp>
      <p:sp>
        <p:nvSpPr>
          <p:cNvPr id="11" name="Rectangle 10"/>
          <p:cNvSpPr/>
          <p:nvPr/>
        </p:nvSpPr>
        <p:spPr bwMode="auto">
          <a:xfrm>
            <a:off x="5257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6</a:t>
            </a:r>
          </a:p>
        </p:txBody>
      </p:sp>
      <p:sp>
        <p:nvSpPr>
          <p:cNvPr id="12" name="Rectangle 11"/>
          <p:cNvSpPr/>
          <p:nvPr/>
        </p:nvSpPr>
        <p:spPr bwMode="auto">
          <a:xfrm>
            <a:off x="6096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7</a:t>
            </a:r>
          </a:p>
        </p:txBody>
      </p:sp>
      <p:sp>
        <p:nvSpPr>
          <p:cNvPr id="13" name="Rectangle 12"/>
          <p:cNvSpPr/>
          <p:nvPr/>
        </p:nvSpPr>
        <p:spPr bwMode="auto">
          <a:xfrm>
            <a:off x="3581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14" name="Rectangle 13"/>
          <p:cNvSpPr/>
          <p:nvPr/>
        </p:nvSpPr>
        <p:spPr bwMode="auto">
          <a:xfrm>
            <a:off x="4419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15" name="Rectangle 14"/>
          <p:cNvSpPr/>
          <p:nvPr/>
        </p:nvSpPr>
        <p:spPr bwMode="auto">
          <a:xfrm>
            <a:off x="5257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10</a:t>
            </a:r>
          </a:p>
        </p:txBody>
      </p:sp>
      <p:sp>
        <p:nvSpPr>
          <p:cNvPr id="16" name="Rectangle 15"/>
          <p:cNvSpPr/>
          <p:nvPr/>
        </p:nvSpPr>
        <p:spPr bwMode="auto">
          <a:xfrm>
            <a:off x="6096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11</a:t>
            </a:r>
          </a:p>
        </p:txBody>
      </p:sp>
      <p:sp>
        <p:nvSpPr>
          <p:cNvPr id="17" name="Rectangle 16"/>
          <p:cNvSpPr/>
          <p:nvPr/>
        </p:nvSpPr>
        <p:spPr bwMode="auto">
          <a:xfrm>
            <a:off x="3581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18" name="Rectangle 17"/>
          <p:cNvSpPr/>
          <p:nvPr/>
        </p:nvSpPr>
        <p:spPr bwMode="auto">
          <a:xfrm>
            <a:off x="4419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13</a:t>
            </a:r>
          </a:p>
        </p:txBody>
      </p:sp>
      <p:sp>
        <p:nvSpPr>
          <p:cNvPr id="19" name="Rectangle 18"/>
          <p:cNvSpPr/>
          <p:nvPr/>
        </p:nvSpPr>
        <p:spPr bwMode="auto">
          <a:xfrm>
            <a:off x="5257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0" name="Rectangle 19"/>
          <p:cNvSpPr/>
          <p:nvPr/>
        </p:nvSpPr>
        <p:spPr bwMode="auto">
          <a:xfrm>
            <a:off x="6096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15</a:t>
            </a:r>
          </a:p>
        </p:txBody>
      </p:sp>
      <p:cxnSp>
        <p:nvCxnSpPr>
          <p:cNvPr id="22" name="Straight Connector 21"/>
          <p:cNvCxnSpPr/>
          <p:nvPr/>
        </p:nvCxnSpPr>
        <p:spPr bwMode="auto">
          <a:xfrm>
            <a:off x="3810000" y="6096001"/>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p:cNvSpPr/>
          <p:nvPr/>
        </p:nvSpPr>
        <p:spPr bwMode="auto">
          <a:xfrm>
            <a:off x="3581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8</a:t>
            </a:r>
          </a:p>
        </p:txBody>
      </p:sp>
      <p:sp>
        <p:nvSpPr>
          <p:cNvPr id="27" name="Rectangle 26"/>
          <p:cNvSpPr/>
          <p:nvPr/>
        </p:nvSpPr>
        <p:spPr bwMode="auto">
          <a:xfrm>
            <a:off x="4419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9</a:t>
            </a:r>
          </a:p>
        </p:txBody>
      </p:sp>
      <p:sp>
        <p:nvSpPr>
          <p:cNvPr id="28" name="Rectangle 27"/>
          <p:cNvSpPr/>
          <p:nvPr/>
        </p:nvSpPr>
        <p:spPr bwMode="auto">
          <a:xfrm>
            <a:off x="5257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14</a:t>
            </a:r>
          </a:p>
        </p:txBody>
      </p:sp>
      <p:sp>
        <p:nvSpPr>
          <p:cNvPr id="29" name="Rectangle 28"/>
          <p:cNvSpPr/>
          <p:nvPr/>
        </p:nvSpPr>
        <p:spPr bwMode="auto">
          <a:xfrm>
            <a:off x="6096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3</a:t>
            </a:r>
          </a:p>
        </p:txBody>
      </p:sp>
      <p:sp>
        <p:nvSpPr>
          <p:cNvPr id="30" name="TextBox 29"/>
          <p:cNvSpPr txBox="1"/>
          <p:nvPr/>
        </p:nvSpPr>
        <p:spPr>
          <a:xfrm>
            <a:off x="2312764" y="2348591"/>
            <a:ext cx="753732" cy="369332"/>
          </a:xfrm>
          <a:prstGeom prst="rect">
            <a:avLst/>
          </a:prstGeom>
          <a:noFill/>
        </p:spPr>
        <p:txBody>
          <a:bodyPr wrap="none" rtlCol="0">
            <a:spAutoFit/>
          </a:bodyPr>
          <a:lstStyle/>
          <a:p>
            <a:r>
              <a:rPr lang="en-US" dirty="0">
                <a:latin typeface="Calibri" pitchFamily="34" charset="0"/>
              </a:rPr>
              <a:t>Cache</a:t>
            </a:r>
          </a:p>
        </p:txBody>
      </p:sp>
      <p:sp>
        <p:nvSpPr>
          <p:cNvPr id="31" name="TextBox 30"/>
          <p:cNvSpPr txBox="1"/>
          <p:nvPr/>
        </p:nvSpPr>
        <p:spPr>
          <a:xfrm>
            <a:off x="1981201" y="4343400"/>
            <a:ext cx="988925" cy="369332"/>
          </a:xfrm>
          <a:prstGeom prst="rect">
            <a:avLst/>
          </a:prstGeom>
          <a:noFill/>
        </p:spPr>
        <p:txBody>
          <a:bodyPr wrap="none" rtlCol="0">
            <a:spAutoFit/>
          </a:bodyPr>
          <a:lstStyle/>
          <a:p>
            <a:r>
              <a:rPr lang="en-US" dirty="0">
                <a:latin typeface="Calibri" pitchFamily="34" charset="0"/>
              </a:rPr>
              <a:t>Memory</a:t>
            </a:r>
          </a:p>
        </p:txBody>
      </p:sp>
      <p:sp>
        <p:nvSpPr>
          <p:cNvPr id="44" name="Text Box 29"/>
          <p:cNvSpPr txBox="1">
            <a:spLocks noChangeArrowheads="1"/>
          </p:cNvSpPr>
          <p:nvPr/>
        </p:nvSpPr>
        <p:spPr bwMode="auto">
          <a:xfrm>
            <a:off x="7443759" y="1580884"/>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46" name="Rectangle 45"/>
          <p:cNvSpPr/>
          <p:nvPr/>
        </p:nvSpPr>
        <p:spPr>
          <a:xfrm>
            <a:off x="5521173" y="1619517"/>
            <a:ext cx="1184428" cy="338554"/>
          </a:xfrm>
          <a:prstGeom prst="rect">
            <a:avLst/>
          </a:prstGeom>
        </p:spPr>
        <p:txBody>
          <a:bodyPr wrap="none">
            <a:spAutoFit/>
          </a:bodyPr>
          <a:lstStyle/>
          <a:p>
            <a:pPr algn="ctr"/>
            <a:r>
              <a:rPr lang="en-US" sz="1600" dirty="0">
                <a:latin typeface="Calibri" pitchFamily="34" charset="0"/>
              </a:rPr>
              <a:t>Request: 12</a:t>
            </a:r>
          </a:p>
        </p:txBody>
      </p:sp>
      <p:sp>
        <p:nvSpPr>
          <p:cNvPr id="48" name="Text Box 29"/>
          <p:cNvSpPr txBox="1">
            <a:spLocks noChangeArrowheads="1"/>
          </p:cNvSpPr>
          <p:nvPr/>
        </p:nvSpPr>
        <p:spPr bwMode="auto">
          <a:xfrm>
            <a:off x="7460095"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4" name="Text Box 29"/>
          <p:cNvSpPr txBox="1">
            <a:spLocks noChangeArrowheads="1"/>
          </p:cNvSpPr>
          <p:nvPr/>
        </p:nvSpPr>
        <p:spPr bwMode="auto">
          <a:xfrm>
            <a:off x="7467601"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6" name="Rectangle 35"/>
          <p:cNvSpPr/>
          <p:nvPr/>
        </p:nvSpPr>
        <p:spPr>
          <a:xfrm>
            <a:off x="5521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7" name="Rectangle 36"/>
          <p:cNvSpPr/>
          <p:nvPr/>
        </p:nvSpPr>
        <p:spPr bwMode="auto">
          <a:xfrm>
            <a:off x="3581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38" name="Rectangle 37"/>
          <p:cNvSpPr/>
          <p:nvPr/>
        </p:nvSpPr>
        <p:spPr bwMode="auto">
          <a:xfrm>
            <a:off x="4114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39" name="Rectangle 38"/>
          <p:cNvSpPr/>
          <p:nvPr/>
        </p:nvSpPr>
        <p:spPr bwMode="auto">
          <a:xfrm>
            <a:off x="44196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a:latin typeface="Calibri" pitchFamily="34" charset="0"/>
              </a:rPr>
              <a:t>12</a:t>
            </a:r>
          </a:p>
        </p:txBody>
      </p:sp>
      <p:sp>
        <p:nvSpPr>
          <p:cNvPr id="42" name="Text Box 29"/>
          <p:cNvSpPr txBox="1">
            <a:spLocks noChangeArrowheads="1"/>
          </p:cNvSpPr>
          <p:nvPr/>
        </p:nvSpPr>
        <p:spPr bwMode="auto">
          <a:xfrm>
            <a:off x="7467601" y="4326742"/>
            <a:ext cx="4470817" cy="1482073"/>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B050"/>
                </a:solidFill>
                <a:latin typeface="Calibri" pitchFamily="34" charset="0"/>
              </a:rPr>
              <a:t>Placement policy:</a:t>
            </a:r>
            <a:br>
              <a:rPr lang="en-GB" dirty="0">
                <a:latin typeface="Calibri" pitchFamily="34" charset="0"/>
              </a:rPr>
            </a:br>
            <a:r>
              <a:rPr lang="en-GB" dirty="0">
                <a:latin typeface="Calibri" pitchFamily="34" charset="0"/>
              </a:rPr>
              <a:t>determines where Block b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B050"/>
                </a:solidFill>
                <a:latin typeface="Calibri" pitchFamily="34" charset="0"/>
              </a:rPr>
              <a:t>Replacement policy:</a:t>
            </a:r>
            <a:br>
              <a:rPr lang="en-GB" dirty="0">
                <a:solidFill>
                  <a:srgbClr val="00B050"/>
                </a:solidFill>
                <a:latin typeface="Calibri" pitchFamily="34" charset="0"/>
              </a:rPr>
            </a:br>
            <a:r>
              <a:rPr lang="en-GB" dirty="0">
                <a:latin typeface="Calibri" pitchFamily="34" charset="0"/>
              </a:rPr>
              <a:t>determines which block gets evicted (victim)</a:t>
            </a:r>
          </a:p>
        </p:txBody>
      </p:sp>
      <p:sp>
        <p:nvSpPr>
          <p:cNvPr id="21" name="Slide Number Placeholder 20"/>
          <p:cNvSpPr>
            <a:spLocks noGrp="1"/>
          </p:cNvSpPr>
          <p:nvPr>
            <p:ph type="sldNum" sz="quarter" idx="12"/>
          </p:nvPr>
        </p:nvSpPr>
        <p:spPr/>
        <p:txBody>
          <a:bodyPr/>
          <a:lstStyle/>
          <a:p>
            <a:fld id="{198C497F-F93A-415D-AE85-6EDF5BB63A7F}" type="slidenum">
              <a:rPr lang="en-US" altLang="en-US" smtClean="0"/>
              <a:pPr/>
              <a:t>72</a:t>
            </a:fld>
            <a:endParaRPr lang="en-US" altLang="en-US"/>
          </a:p>
        </p:txBody>
      </p:sp>
      <p:sp>
        <p:nvSpPr>
          <p:cNvPr id="40" name="TextBox 39"/>
          <p:cNvSpPr txBox="1"/>
          <p:nvPr/>
        </p:nvSpPr>
        <p:spPr>
          <a:xfrm>
            <a:off x="4981992" y="983536"/>
            <a:ext cx="2209900" cy="369332"/>
          </a:xfrm>
          <a:prstGeom prst="rect">
            <a:avLst/>
          </a:prstGeom>
          <a:noFill/>
        </p:spPr>
        <p:txBody>
          <a:bodyPr wrap="none" rtlCol="0">
            <a:spAutoFit/>
          </a:bodyPr>
          <a:lstStyle/>
          <a:p>
            <a:r>
              <a:rPr lang="en-US" dirty="0">
                <a:latin typeface="Calibri" pitchFamily="34" charset="0"/>
              </a:rPr>
              <a:t>Delivery to registers…</a:t>
            </a:r>
          </a:p>
        </p:txBody>
      </p:sp>
      <p:sp>
        <p:nvSpPr>
          <p:cNvPr id="41" name="Rectangle 40"/>
          <p:cNvSpPr/>
          <p:nvPr/>
        </p:nvSpPr>
        <p:spPr>
          <a:xfrm>
            <a:off x="17604" y="6642556"/>
            <a:ext cx="3944796" cy="215444"/>
          </a:xfrm>
          <a:prstGeom prst="rect">
            <a:avLst/>
          </a:prstGeom>
          <a:solidFill>
            <a:schemeClr val="bg1"/>
          </a:solidFill>
        </p:spPr>
        <p:txBody>
          <a:bodyPr wrap="square">
            <a:spAutoFit/>
          </a:bodyPr>
          <a:lstStyle/>
          <a:p>
            <a:r>
              <a:rPr lang="en-US" sz="800" dirty="0">
                <a:latin typeface="Calibri" panose="020F0502020204030204" pitchFamily="34" charset="0"/>
                <a:cs typeface="Calibri" panose="020F0502020204030204" pitchFamily="34" charset="0"/>
              </a:rPr>
              <a:t>[Bryant and </a:t>
            </a:r>
            <a:r>
              <a:rPr lang="en-US" sz="800" dirty="0" err="1">
                <a:latin typeface="Calibri" panose="020F0502020204030204" pitchFamily="34" charset="0"/>
                <a:cs typeface="Calibri" panose="020F0502020204030204" pitchFamily="34" charset="0"/>
              </a:rPr>
              <a:t>O‘Hallaron</a:t>
            </a:r>
            <a:r>
              <a:rPr lang="en-US" sz="800" dirty="0">
                <a:latin typeface="Calibri" panose="020F0502020204030204" pitchFamily="34" charset="0"/>
                <a:cs typeface="Calibri" panose="020F0502020204030204" pitchFamily="34" charset="0"/>
              </a:rPr>
              <a:t>: Computer Systems - A Programmer's Perspective 3rd edition] →</a:t>
            </a:r>
          </a:p>
        </p:txBody>
      </p:sp>
    </p:spTree>
    <p:extLst>
      <p:ext uri="{BB962C8B-B14F-4D97-AF65-F5344CB8AC3E}">
        <p14:creationId xmlns:p14="http://schemas.microsoft.com/office/powerpoint/2010/main" val="32081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8" grpId="0"/>
      <p:bldP spid="34" grpId="0"/>
      <p:bldP spid="36" grpId="0"/>
      <p:bldP spid="37" grpId="0" animBg="1"/>
      <p:bldP spid="38" grpId="0" animBg="1"/>
      <p:bldP spid="38" grpId="1" animBg="1"/>
      <p:bldP spid="39" grpId="0" animBg="1"/>
      <p:bldP spid="42" grpId="0" build="allAtOnce"/>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Cache Miss Classification, by Request Type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sz="1800" dirty="0"/>
              </a:p>
              <a:p>
                <a:r>
                  <a:rPr lang="en-US" sz="1800" dirty="0"/>
                  <a:t>One possible way to classify cache misses </a:t>
                </a:r>
                <a14:m>
                  <m:oMath xmlns:m="http://schemas.openxmlformats.org/officeDocument/2006/math">
                    <m:r>
                      <a:rPr lang="en-US" sz="1800" b="0" i="1" smtClean="0">
                        <a:solidFill>
                          <a:srgbClr val="00B0F0"/>
                        </a:solidFill>
                        <a:latin typeface="Cambria Math" panose="02040503050406030204" pitchFamily="18" charset="0"/>
                      </a:rPr>
                      <m:t>→</m:t>
                    </m:r>
                  </m:oMath>
                </a14:m>
                <a:r>
                  <a:rPr lang="en-US" sz="1800" dirty="0"/>
                  <a:t> by the type of request leading to miss</a:t>
                </a:r>
              </a:p>
              <a:p>
                <a:pPr lvl="1"/>
                <a:endParaRPr lang="en-US" sz="1400" dirty="0"/>
              </a:p>
              <a:p>
                <a:endParaRPr lang="en-US" sz="1800" dirty="0"/>
              </a:p>
              <a:p>
                <a:r>
                  <a:rPr lang="en-US" sz="1800" dirty="0"/>
                  <a:t>Cache misses, by request type:</a:t>
                </a:r>
              </a:p>
              <a:p>
                <a:pPr lvl="1"/>
                <a:r>
                  <a:rPr lang="en-US" sz="1400" u="sng" dirty="0"/>
                  <a:t>Cache </a:t>
                </a:r>
                <a:r>
                  <a:rPr lang="en-US" sz="1400" u="sng" dirty="0">
                    <a:solidFill>
                      <a:srgbClr val="0070C0"/>
                    </a:solidFill>
                  </a:rPr>
                  <a:t>read</a:t>
                </a:r>
                <a:r>
                  <a:rPr lang="en-US" sz="1400" u="sng" dirty="0"/>
                  <a:t> miss from an </a:t>
                </a:r>
                <a:r>
                  <a:rPr lang="en-US" sz="1400" u="sng" dirty="0">
                    <a:solidFill>
                      <a:srgbClr val="0070C0"/>
                    </a:solidFill>
                  </a:rPr>
                  <a:t>instruction</a:t>
                </a:r>
                <a:r>
                  <a:rPr lang="en-US" sz="1400" u="sng" dirty="0"/>
                  <a:t> cache</a:t>
                </a:r>
                <a:r>
                  <a:rPr lang="en-US" sz="1400" dirty="0"/>
                  <a:t>: generally causes the most delay, because the processor, or at least the thread of execution, has to wait (stall) until the instruction is fetched from main memory</a:t>
                </a:r>
              </a:p>
              <a:p>
                <a:pPr lvl="1"/>
                <a:endParaRPr lang="en-US" sz="1400" dirty="0"/>
              </a:p>
              <a:p>
                <a:pPr lvl="1"/>
                <a:r>
                  <a:rPr lang="en-US" sz="1400" u="sng" dirty="0"/>
                  <a:t>A cache </a:t>
                </a:r>
                <a:r>
                  <a:rPr lang="en-US" sz="1400" u="sng" dirty="0">
                    <a:solidFill>
                      <a:srgbClr val="0070C0"/>
                    </a:solidFill>
                  </a:rPr>
                  <a:t>read</a:t>
                </a:r>
                <a:r>
                  <a:rPr lang="en-US" sz="1400" u="sng" dirty="0"/>
                  <a:t> miss from a </a:t>
                </a:r>
                <a:r>
                  <a:rPr lang="en-US" sz="1400" u="sng" dirty="0">
                    <a:solidFill>
                      <a:srgbClr val="0070C0"/>
                    </a:solidFill>
                  </a:rPr>
                  <a:t>data</a:t>
                </a:r>
                <a:r>
                  <a:rPr lang="en-US" sz="1400" u="sng" dirty="0"/>
                  <a:t> cache</a:t>
                </a:r>
                <a:r>
                  <a:rPr lang="en-US" sz="1400" dirty="0"/>
                  <a:t>: usually causes less delay (compared to instruction cache miss)</a:t>
                </a:r>
              </a:p>
              <a:p>
                <a:pPr lvl="2"/>
                <a:r>
                  <a:rPr lang="en-US" sz="1100" dirty="0"/>
                  <a:t>OOOE: Instructions not dependent on the cache read (if any) can be issued and executed until the data is fetched from main memory and the stalled instructions can resume execution</a:t>
                </a:r>
              </a:p>
              <a:p>
                <a:pPr lvl="2"/>
                <a:r>
                  <a:rPr lang="en-US" sz="1100" dirty="0"/>
                  <a:t>TLP: Another thread can be picked up for execution</a:t>
                </a:r>
              </a:p>
              <a:p>
                <a:pPr lvl="1"/>
                <a:endParaRPr lang="en-US" sz="1400" dirty="0"/>
              </a:p>
              <a:p>
                <a:pPr lvl="1"/>
                <a:r>
                  <a:rPr lang="en-US" sz="1400" u="sng" dirty="0"/>
                  <a:t>A cache </a:t>
                </a:r>
                <a:r>
                  <a:rPr lang="en-US" sz="1400" u="sng" dirty="0">
                    <a:solidFill>
                      <a:srgbClr val="0070C0"/>
                    </a:solidFill>
                  </a:rPr>
                  <a:t>write</a:t>
                </a:r>
                <a:r>
                  <a:rPr lang="en-US" sz="1400" u="sng" dirty="0"/>
                  <a:t> miss to a </a:t>
                </a:r>
                <a:r>
                  <a:rPr lang="en-US" sz="1400" u="sng" dirty="0">
                    <a:solidFill>
                      <a:srgbClr val="0070C0"/>
                    </a:solidFill>
                  </a:rPr>
                  <a:t>data</a:t>
                </a:r>
                <a:r>
                  <a:rPr lang="en-US" sz="1400" u="sng" dirty="0"/>
                  <a:t> cache</a:t>
                </a:r>
                <a:r>
                  <a:rPr lang="en-US" sz="1400" dirty="0"/>
                  <a:t>: generally causes the least delay, because the write can be queued and there are few limitations on the execution of subsequent instructions. The processor can continue unless the queue is full and then it has to stall for the write buffer to partially drain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0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04A7C484-7E24-447E-8CB0-5149A4D34DEF}" type="slidenum">
              <a:rPr lang="en-US" altLang="en-US" smtClean="0"/>
              <a:pPr/>
              <a:t>73</a:t>
            </a:fld>
            <a:endParaRPr lang="en-US" altLang="en-US"/>
          </a:p>
        </p:txBody>
      </p:sp>
    </p:spTree>
    <p:extLst>
      <p:ext uri="{BB962C8B-B14F-4D97-AF65-F5344CB8AC3E}">
        <p14:creationId xmlns:p14="http://schemas.microsoft.com/office/powerpoint/2010/main" val="2778871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ChangeArrowheads="1"/>
          </p:cNvSpPr>
          <p:nvPr>
            <p:ph type="title"/>
          </p:nvPr>
        </p:nvSpPr>
        <p:spPr/>
        <p:txBody>
          <a:bodyPr>
            <a:normAutofit/>
          </a:bodyPr>
          <a:lstStyle/>
          <a:p>
            <a:r>
              <a:rPr lang="en-US" dirty="0"/>
              <a:t>Reasons for Cache Misses</a:t>
            </a:r>
          </a:p>
        </p:txBody>
      </p:sp>
      <mc:AlternateContent xmlns:mc="http://schemas.openxmlformats.org/markup-compatibility/2006">
        <mc:Choice xmlns:a14="http://schemas.microsoft.com/office/drawing/2010/main" Requires="a14">
          <p:sp>
            <p:nvSpPr>
              <p:cNvPr id="138245" name="Rectangle 5"/>
              <p:cNvSpPr>
                <a:spLocks noGrp="1" noChangeArrowheads="1"/>
              </p:cNvSpPr>
              <p:nvPr>
                <p:ph idx="1"/>
              </p:nvPr>
            </p:nvSpPr>
            <p:spPr/>
            <p:txBody>
              <a:bodyPr>
                <a:normAutofit lnSpcReduction="10000"/>
              </a:bodyPr>
              <a:lstStyle/>
              <a:p>
                <a:endParaRPr lang="en-US" sz="1800" dirty="0">
                  <a:solidFill>
                    <a:srgbClr val="C00000"/>
                  </a:solidFill>
                </a:endParaRPr>
              </a:p>
              <a:p>
                <a:r>
                  <a:rPr lang="en-US" sz="1800" dirty="0">
                    <a:solidFill>
                      <a:srgbClr val="C00000"/>
                    </a:solidFill>
                  </a:rPr>
                  <a:t>Cold (compulsory) miss</a:t>
                </a:r>
              </a:p>
              <a:p>
                <a:pPr lvl="1"/>
                <a:r>
                  <a:rPr lang="en-US" sz="1600" dirty="0"/>
                  <a:t>When happens: cache is empty (e.g., beginning of the program, time slicing while having multiple programs in flight)</a:t>
                </a:r>
              </a:p>
              <a:p>
                <a:endParaRPr lang="en-US" sz="1800" dirty="0">
                  <a:solidFill>
                    <a:srgbClr val="C00000"/>
                  </a:solidFill>
                </a:endParaRPr>
              </a:p>
              <a:p>
                <a:endParaRPr lang="en-US" sz="1800" dirty="0">
                  <a:solidFill>
                    <a:srgbClr val="C00000"/>
                  </a:solidFill>
                </a:endParaRPr>
              </a:p>
              <a:p>
                <a:r>
                  <a:rPr lang="en-US" sz="1800" dirty="0">
                    <a:solidFill>
                      <a:srgbClr val="C00000"/>
                    </a:solidFill>
                  </a:rPr>
                  <a:t>Capacity miss</a:t>
                </a:r>
              </a:p>
              <a:p>
                <a:pPr lvl="1"/>
                <a:r>
                  <a:rPr lang="en-US" sz="1600" dirty="0"/>
                  <a:t>When happens: Not enough space, working set is too large</a:t>
                </a:r>
              </a:p>
              <a:p>
                <a:pPr lvl="2"/>
                <a:r>
                  <a:rPr lang="en-US" sz="1400" dirty="0"/>
                  <a:t>Example: the active part of main memory overwhelms in size what can be accommodated by the cache</a:t>
                </a:r>
              </a:p>
              <a:p>
                <a:pPr lvl="3"/>
                <a:r>
                  <a:rPr lang="en-US" sz="1100" dirty="0"/>
                  <a:t>You are asking for more than what level </a:t>
                </a:r>
                <a14:m>
                  <m:oMath xmlns:m="http://schemas.openxmlformats.org/officeDocument/2006/math">
                    <m:r>
                      <a:rPr lang="en-US" sz="1100" i="1" dirty="0">
                        <a:latin typeface="Cambria Math" panose="02040503050406030204" pitchFamily="18" charset="0"/>
                      </a:rPr>
                      <m:t>𝑘</m:t>
                    </m:r>
                  </m:oMath>
                </a14:m>
                <a:r>
                  <a:rPr lang="en-US" sz="1100" dirty="0"/>
                  <a:t> can accommodate (fit)</a:t>
                </a:r>
              </a:p>
              <a:p>
                <a:endParaRPr lang="en-US" sz="1800" dirty="0">
                  <a:solidFill>
                    <a:srgbClr val="C00000"/>
                  </a:solidFill>
                </a:endParaRPr>
              </a:p>
              <a:p>
                <a:r>
                  <a:rPr lang="en-US" sz="1800" dirty="0">
                    <a:solidFill>
                      <a:srgbClr val="C00000"/>
                    </a:solidFill>
                  </a:rPr>
                  <a:t>Conflict miss</a:t>
                </a:r>
              </a:p>
              <a:p>
                <a:pPr lvl="1"/>
                <a:r>
                  <a:rPr lang="en-US" sz="1600" dirty="0"/>
                  <a:t>When happens: Enough space, but you have bad luck (lots of “conflicts”, as dictated by </a:t>
                </a:r>
                <a:r>
                  <a:rPr lang="en-US" sz="1600" dirty="0">
                    <a:solidFill>
                      <a:srgbClr val="00B050"/>
                    </a:solidFill>
                  </a:rPr>
                  <a:t>placement</a:t>
                </a:r>
                <a:r>
                  <a:rPr lang="en-US" sz="1600" dirty="0"/>
                  <a:t>/</a:t>
                </a:r>
                <a:r>
                  <a:rPr lang="en-US" sz="1600" dirty="0">
                    <a:solidFill>
                      <a:srgbClr val="00B050"/>
                    </a:solidFill>
                  </a:rPr>
                  <a:t>replacement</a:t>
                </a:r>
                <a:r>
                  <a:rPr lang="en-US" sz="1600" dirty="0"/>
                  <a:t> policy in place)</a:t>
                </a:r>
              </a:p>
              <a:p>
                <a:pPr lvl="1"/>
                <a:r>
                  <a:rPr lang="en-US" sz="1600" dirty="0"/>
                  <a:t>Fact: In the memory hierarchy, the cache blocks at level </a:t>
                </a:r>
                <a14:m>
                  <m:oMath xmlns:m="http://schemas.openxmlformats.org/officeDocument/2006/math">
                    <m:r>
                      <a:rPr lang="en-US" sz="1600" i="1" dirty="0">
                        <a:latin typeface="Cambria Math" panose="02040503050406030204" pitchFamily="18" charset="0"/>
                      </a:rPr>
                      <m:t>𝑘</m:t>
                    </m:r>
                    <m:r>
                      <a:rPr lang="en-US" sz="1600" i="1" dirty="0">
                        <a:latin typeface="Cambria Math" panose="02040503050406030204" pitchFamily="18" charset="0"/>
                      </a:rPr>
                      <m:t>+1</m:t>
                    </m:r>
                  </m:oMath>
                </a14:m>
                <a:r>
                  <a:rPr lang="en-US" sz="1600" dirty="0"/>
                  <a:t> map into a small subset of block positions at level </a:t>
                </a:r>
                <a14:m>
                  <m:oMath xmlns:m="http://schemas.openxmlformats.org/officeDocument/2006/math">
                    <m:r>
                      <a:rPr lang="en-US" sz="1600" i="1" dirty="0">
                        <a:latin typeface="Cambria Math" panose="02040503050406030204" pitchFamily="18" charset="0"/>
                      </a:rPr>
                      <m:t>𝑘</m:t>
                    </m:r>
                  </m:oMath>
                </a14:m>
                <a:endParaRPr lang="en-US" sz="1600" dirty="0"/>
              </a:p>
              <a:p>
                <a:pPr lvl="2"/>
                <a:r>
                  <a:rPr lang="en-US" sz="1400" dirty="0">
                    <a:solidFill>
                      <a:srgbClr val="0070C0"/>
                    </a:solidFill>
                  </a:rPr>
                  <a:t>Example</a:t>
                </a:r>
                <a:r>
                  <a:rPr lang="en-US" sz="1400" dirty="0"/>
                  <a:t>: block </a:t>
                </a:r>
                <a14:m>
                  <m:oMath xmlns:m="http://schemas.openxmlformats.org/officeDocument/2006/math">
                    <m:r>
                      <a:rPr lang="en-US" sz="1400" i="1" dirty="0">
                        <a:latin typeface="Cambria Math" panose="02040503050406030204" pitchFamily="18" charset="0"/>
                      </a:rPr>
                      <m:t>𝑖</m:t>
                    </m:r>
                  </m:oMath>
                </a14:m>
                <a:r>
                  <a:rPr lang="en-US" sz="1400" dirty="0"/>
                  <a:t> at level </a:t>
                </a:r>
                <a14:m>
                  <m:oMath xmlns:m="http://schemas.openxmlformats.org/officeDocument/2006/math">
                    <m:r>
                      <a:rPr lang="en-US" sz="1400" i="1" dirty="0">
                        <a:latin typeface="Cambria Math" panose="02040503050406030204" pitchFamily="18" charset="0"/>
                      </a:rPr>
                      <m:t>𝑘</m:t>
                    </m:r>
                    <m:r>
                      <a:rPr lang="en-US" sz="1400" i="1" dirty="0">
                        <a:latin typeface="Cambria Math" panose="02040503050406030204" pitchFamily="18" charset="0"/>
                      </a:rPr>
                      <m:t>+1</m:t>
                    </m:r>
                  </m:oMath>
                </a14:m>
                <a:r>
                  <a:rPr lang="en-US" sz="1400" dirty="0"/>
                  <a:t> must be placed in block (</a:t>
                </a:r>
                <a14:m>
                  <m:oMath xmlns:m="http://schemas.openxmlformats.org/officeDocument/2006/math">
                    <m:r>
                      <a:rPr lang="en-US" sz="1400" i="1" dirty="0">
                        <a:latin typeface="Cambria Math" panose="02040503050406030204" pitchFamily="18" charset="0"/>
                      </a:rPr>
                      <m:t>𝑖</m:t>
                    </m:r>
                    <m:r>
                      <a:rPr lang="en-US" sz="1400" i="1" dirty="0">
                        <a:latin typeface="Cambria Math" panose="02040503050406030204" pitchFamily="18" charset="0"/>
                      </a:rPr>
                      <m:t> % 4</m:t>
                    </m:r>
                  </m:oMath>
                </a14:m>
                <a:r>
                  <a:rPr lang="en-US" sz="1400" dirty="0"/>
                  <a:t>) at level </a:t>
                </a:r>
                <a14:m>
                  <m:oMath xmlns:m="http://schemas.openxmlformats.org/officeDocument/2006/math">
                    <m:r>
                      <a:rPr lang="en-US" sz="1400" i="1" dirty="0">
                        <a:latin typeface="Cambria Math" panose="02040503050406030204" pitchFamily="18" charset="0"/>
                      </a:rPr>
                      <m:t>𝑘</m:t>
                    </m:r>
                  </m:oMath>
                </a14:m>
                <a:endParaRPr lang="en-US" sz="1400" dirty="0"/>
              </a:p>
              <a:p>
                <a:pPr lvl="1"/>
                <a:r>
                  <a:rPr lang="en-US" sz="1600" dirty="0"/>
                  <a:t>Conflict misses occur when the level </a:t>
                </a:r>
                <a14:m>
                  <m:oMath xmlns:m="http://schemas.openxmlformats.org/officeDocument/2006/math">
                    <m:r>
                      <a:rPr lang="en-US" sz="1600" i="1" dirty="0">
                        <a:latin typeface="Cambria Math" panose="02040503050406030204" pitchFamily="18" charset="0"/>
                      </a:rPr>
                      <m:t>𝑘</m:t>
                    </m:r>
                  </m:oMath>
                </a14:m>
                <a:r>
                  <a:rPr lang="en-US" sz="1600" dirty="0"/>
                  <a:t> cache is large enough, but multiple data objects all map to the same block in the level </a:t>
                </a:r>
                <a14:m>
                  <m:oMath xmlns:m="http://schemas.openxmlformats.org/officeDocument/2006/math">
                    <m:r>
                      <a:rPr lang="en-US" sz="1600" i="1" dirty="0">
                        <a:latin typeface="Cambria Math" panose="02040503050406030204" pitchFamily="18" charset="0"/>
                      </a:rPr>
                      <m:t>𝑘</m:t>
                    </m:r>
                  </m:oMath>
                </a14:m>
                <a:r>
                  <a:rPr lang="en-US" sz="1600" dirty="0"/>
                  <a:t> cache.</a:t>
                </a:r>
              </a:p>
              <a:p>
                <a:pPr lvl="2"/>
                <a:r>
                  <a:rPr lang="en-US" sz="1400" dirty="0">
                    <a:solidFill>
                      <a:srgbClr val="0070C0"/>
                    </a:solidFill>
                  </a:rPr>
                  <a:t>Example</a:t>
                </a:r>
                <a:r>
                  <a:rPr lang="en-US" sz="1400" dirty="0"/>
                  <a:t>: Referencing in this order blocks 0, 8, 0, 8, 0, 8, ... would miss every time (since </a:t>
                </a:r>
                <a14:m>
                  <m:oMath xmlns:m="http://schemas.openxmlformats.org/officeDocument/2006/math">
                    <m:r>
                      <a:rPr lang="en-US" sz="1400" i="1" dirty="0">
                        <a:latin typeface="Cambria Math" panose="02040503050406030204" pitchFamily="18" charset="0"/>
                      </a:rPr>
                      <m:t>0 </m:t>
                    </m:r>
                    <m:r>
                      <a:rPr lang="en-US" sz="1400" b="0" i="1" dirty="0" smtClean="0">
                        <a:latin typeface="Cambria Math" panose="02040503050406030204" pitchFamily="18" charset="0"/>
                      </a:rPr>
                      <m:t>%</m:t>
                    </m:r>
                    <m:r>
                      <a:rPr lang="en-US" sz="1400" i="1" dirty="0">
                        <a:latin typeface="Cambria Math" panose="02040503050406030204" pitchFamily="18" charset="0"/>
                      </a:rPr>
                      <m:t> 4</m:t>
                    </m:r>
                    <m:r>
                      <a:rPr lang="en-US" sz="1400" dirty="0">
                        <a:latin typeface="Cambria Math" panose="02040503050406030204" pitchFamily="18" charset="0"/>
                      </a:rPr>
                      <m:t>=</m:t>
                    </m:r>
                    <m:r>
                      <a:rPr lang="en-US" sz="1400" i="1" dirty="0">
                        <a:latin typeface="Cambria Math" panose="02040503050406030204" pitchFamily="18" charset="0"/>
                      </a:rPr>
                      <m:t>8 </m:t>
                    </m:r>
                    <m:r>
                      <a:rPr lang="en-US" sz="1400" b="0" i="1" dirty="0" smtClean="0">
                        <a:latin typeface="Cambria Math" panose="02040503050406030204" pitchFamily="18" charset="0"/>
                      </a:rPr>
                      <m:t>%</m:t>
                    </m:r>
                    <m:r>
                      <a:rPr lang="en-US" sz="1400" i="1" dirty="0">
                        <a:latin typeface="Cambria Math" panose="02040503050406030204" pitchFamily="18" charset="0"/>
                      </a:rPr>
                      <m:t> 4</m:t>
                    </m:r>
                  </m:oMath>
                </a14:m>
                <a:r>
                  <a:rPr lang="en-US" sz="1400" dirty="0"/>
                  <a:t>)</a:t>
                </a:r>
              </a:p>
              <a:p>
                <a:endParaRPr lang="en-US" sz="1800" dirty="0">
                  <a:solidFill>
                    <a:srgbClr val="C00000"/>
                  </a:solidFill>
                </a:endParaRPr>
              </a:p>
              <a:p>
                <a:endParaRPr lang="en-US" sz="1800" dirty="0">
                  <a:solidFill>
                    <a:srgbClr val="C00000"/>
                  </a:solidFill>
                </a:endParaRPr>
              </a:p>
            </p:txBody>
          </p:sp>
        </mc:Choice>
        <mc:Fallback>
          <p:sp>
            <p:nvSpPr>
              <p:cNvPr id="138245" name="Rectangle 5"/>
              <p:cNvSpPr>
                <a:spLocks noGrp="1" noRot="1" noChangeAspect="1" noMove="1" noResize="1" noEditPoints="1" noAdjustHandles="1" noChangeArrowheads="1" noChangeShapeType="1" noTextEdit="1"/>
              </p:cNvSpPr>
              <p:nvPr>
                <p:ph idx="1"/>
              </p:nvPr>
            </p:nvSpPr>
            <p:spPr>
              <a:blipFill>
                <a:blip r:embed="rId3"/>
                <a:stretch>
                  <a:fillRect l="-306"/>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74</a:t>
            </a:fld>
            <a:endParaRPr lang="en-US" altLang="en-US"/>
          </a:p>
        </p:txBody>
      </p:sp>
    </p:spTree>
    <p:extLst>
      <p:ext uri="{BB962C8B-B14F-4D97-AF65-F5344CB8AC3E}">
        <p14:creationId xmlns:p14="http://schemas.microsoft.com/office/powerpoint/2010/main" val="2667177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a:t>
            </a:r>
          </a:p>
        </p:txBody>
      </p:sp>
      <p:sp>
        <p:nvSpPr>
          <p:cNvPr id="3" name="Content Placeholder 2"/>
          <p:cNvSpPr>
            <a:spLocks noGrp="1"/>
          </p:cNvSpPr>
          <p:nvPr>
            <p:ph idx="1"/>
          </p:nvPr>
        </p:nvSpPr>
        <p:spPr/>
        <p:txBody>
          <a:bodyPr>
            <a:normAutofit/>
          </a:bodyPr>
          <a:lstStyle/>
          <a:p>
            <a:endParaRPr lang="en-US" sz="2000" dirty="0"/>
          </a:p>
          <a:p>
            <a:r>
              <a:rPr lang="en-US" sz="2000" dirty="0"/>
              <a:t>The cache is small, while the memory that you try to cache in this cache is large</a:t>
            </a:r>
          </a:p>
          <a:p>
            <a:pPr lvl="1"/>
            <a:r>
              <a:rPr lang="en-US" sz="1600" dirty="0"/>
              <a:t>The cache: prime real estate – when somebody comes in, somebody else has to be evicted</a:t>
            </a:r>
          </a:p>
          <a:p>
            <a:endParaRPr lang="en-US" sz="2000" dirty="0"/>
          </a:p>
          <a:p>
            <a:r>
              <a:rPr lang="en-US" sz="2000" dirty="0"/>
              <a:t>Caching: like bringing visitors from a large city to live in one apartment building next to some prime attraction</a:t>
            </a:r>
          </a:p>
          <a:p>
            <a:pPr lvl="1"/>
            <a:r>
              <a:rPr lang="en-US" sz="1600" dirty="0"/>
              <a:t>“prime attraction”: the registers and the ALU/CU</a:t>
            </a:r>
          </a:p>
          <a:p>
            <a:endParaRPr lang="en-US" sz="2000" dirty="0"/>
          </a:p>
          <a:p>
            <a:r>
              <a:rPr lang="en-US" sz="2000" dirty="0">
                <a:solidFill>
                  <a:srgbClr val="00B050"/>
                </a:solidFill>
              </a:rPr>
              <a:t>placement</a:t>
            </a:r>
            <a:r>
              <a:rPr lang="en-US" sz="2000" dirty="0"/>
              <a:t> </a:t>
            </a:r>
            <a:r>
              <a:rPr lang="en-US" sz="2000" dirty="0">
                <a:solidFill>
                  <a:srgbClr val="00B050"/>
                </a:solidFill>
              </a:rPr>
              <a:t>policy</a:t>
            </a:r>
            <a:r>
              <a:rPr lang="en-US" sz="2000" dirty="0"/>
              <a:t>: deciding at which “floor of the building” to host the new visitors (the new cache line)</a:t>
            </a:r>
            <a:endParaRPr lang="en-US" sz="2000" dirty="0">
              <a:solidFill>
                <a:srgbClr val="00B050"/>
              </a:solidFill>
            </a:endParaRPr>
          </a:p>
          <a:p>
            <a:endParaRPr lang="en-US" sz="2000" dirty="0"/>
          </a:p>
          <a:p>
            <a:r>
              <a:rPr lang="en-US" sz="2000" dirty="0"/>
              <a:t>If there are 2 or 4 or 8, etc. apartments (cache lines) at each floor level, which apartment do you choose?</a:t>
            </a:r>
          </a:p>
          <a:p>
            <a:pPr lvl="1"/>
            <a:r>
              <a:rPr lang="en-US" sz="1600" dirty="0"/>
              <a:t>“</a:t>
            </a:r>
            <a:r>
              <a:rPr lang="en-US" sz="1600" dirty="0">
                <a:solidFill>
                  <a:srgbClr val="0070C0"/>
                </a:solidFill>
              </a:rPr>
              <a:t>replacement policy</a:t>
            </a:r>
            <a:r>
              <a:rPr lang="en-US" sz="1600" dirty="0"/>
              <a:t>” – if you have </a:t>
            </a:r>
            <a:r>
              <a:rPr lang="en-US" sz="1600" i="1" dirty="0"/>
              <a:t>Option A</a:t>
            </a:r>
            <a:r>
              <a:rPr lang="en-US" sz="1600" dirty="0"/>
              <a:t> and </a:t>
            </a:r>
            <a:r>
              <a:rPr lang="en-US" sz="1600" i="1" dirty="0"/>
              <a:t>Option B</a:t>
            </a:r>
            <a:r>
              <a:rPr lang="en-US" sz="1600" dirty="0"/>
              <a:t>, which one should you choose: A or B?</a:t>
            </a:r>
          </a:p>
          <a:p>
            <a:pPr lvl="2"/>
            <a:r>
              <a:rPr lang="en-US" sz="1400" dirty="0"/>
              <a:t>You’ll kick out tenants from apartment A, or tenants from apartment B?</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75</a:t>
            </a:fld>
            <a:endParaRPr lang="en-US" altLang="en-US"/>
          </a:p>
        </p:txBody>
      </p:sp>
    </p:spTree>
    <p:extLst>
      <p:ext uri="{BB962C8B-B14F-4D97-AF65-F5344CB8AC3E}">
        <p14:creationId xmlns:p14="http://schemas.microsoft.com/office/powerpoint/2010/main" val="3442984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a:t>
            </a:r>
            <a:r>
              <a:rPr lang="en-US" sz="2400" dirty="0"/>
              <a:t>[continued]</a:t>
            </a:r>
          </a:p>
        </p:txBody>
      </p:sp>
      <p:sp>
        <p:nvSpPr>
          <p:cNvPr id="3" name="Content Placeholder 2"/>
          <p:cNvSpPr>
            <a:spLocks noGrp="1"/>
          </p:cNvSpPr>
          <p:nvPr>
            <p:ph idx="1"/>
          </p:nvPr>
        </p:nvSpPr>
        <p:spPr/>
        <p:txBody>
          <a:bodyPr>
            <a:normAutofit/>
          </a:bodyPr>
          <a:lstStyle/>
          <a:p>
            <a:endParaRPr lang="en-US" sz="2800" dirty="0"/>
          </a:p>
          <a:p>
            <a:r>
              <a:rPr lang="en-US" sz="2800" dirty="0"/>
              <a:t>Policies that are common: </a:t>
            </a:r>
          </a:p>
          <a:p>
            <a:pPr lvl="1"/>
            <a:r>
              <a:rPr lang="en-US" dirty="0"/>
              <a:t>“When you bring a line of cache…”</a:t>
            </a:r>
          </a:p>
          <a:p>
            <a:pPr lvl="2"/>
            <a:endParaRPr lang="en-US" dirty="0"/>
          </a:p>
          <a:p>
            <a:pPr lvl="2"/>
            <a:r>
              <a:rPr lang="en-US" dirty="0"/>
              <a:t>You are free to place wherever (</a:t>
            </a:r>
            <a:r>
              <a:rPr lang="en-US" dirty="0">
                <a:solidFill>
                  <a:srgbClr val="0070C0"/>
                </a:solidFill>
              </a:rPr>
              <a:t>fully associative</a:t>
            </a:r>
            <a:r>
              <a:rPr lang="en-US" dirty="0"/>
              <a:t> cache): Only 1 floor in the building (ranch-style apartment building), but lots of apartments </a:t>
            </a:r>
          </a:p>
          <a:p>
            <a:pPr lvl="2"/>
            <a:endParaRPr lang="en-US" dirty="0"/>
          </a:p>
          <a:p>
            <a:pPr lvl="2"/>
            <a:r>
              <a:rPr lang="en-US" dirty="0"/>
              <a:t>Based on the address of the request you can put it in one of the 4 floors (many floors, and four apartments at each floor level)</a:t>
            </a:r>
          </a:p>
          <a:p>
            <a:pPr lvl="3"/>
            <a:r>
              <a:rPr lang="en-US" dirty="0"/>
              <a:t>You can have, for instance, 2 apartments, or 8 apartments, or k places (for </a:t>
            </a:r>
            <a:r>
              <a:rPr lang="en-US" dirty="0">
                <a:solidFill>
                  <a:srgbClr val="0070C0"/>
                </a:solidFill>
              </a:rPr>
              <a:t>k-way associative</a:t>
            </a:r>
            <a:r>
              <a:rPr lang="en-US" dirty="0"/>
              <a:t> cache)</a:t>
            </a:r>
          </a:p>
          <a:p>
            <a:pPr lvl="2"/>
            <a:endParaRPr lang="en-US" dirty="0"/>
          </a:p>
          <a:p>
            <a:pPr lvl="2"/>
            <a:r>
              <a:rPr lang="en-US" dirty="0"/>
              <a:t>You can only put it in one place (</a:t>
            </a:r>
            <a:r>
              <a:rPr lang="en-US" dirty="0">
                <a:solidFill>
                  <a:srgbClr val="0070C0"/>
                </a:solidFill>
              </a:rPr>
              <a:t>direct mapped</a:t>
            </a:r>
            <a:r>
              <a:rPr lang="en-US" dirty="0"/>
              <a:t> cache): skyscraper, but with one apartment per floor </a:t>
            </a:r>
          </a:p>
          <a:p>
            <a:pPr lvl="1"/>
            <a:endParaRPr lang="en-US" dirty="0"/>
          </a:p>
          <a:p>
            <a:pPr lvl="1"/>
            <a:r>
              <a:rPr lang="en-US" dirty="0"/>
              <a:t>Note: you always have to place; sometimes you have to replace, too</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76</a:t>
            </a:fld>
            <a:endParaRPr lang="en-US" altLang="en-US"/>
          </a:p>
        </p:txBody>
      </p:sp>
    </p:spTree>
    <p:extLst>
      <p:ext uri="{BB962C8B-B14F-4D97-AF65-F5344CB8AC3E}">
        <p14:creationId xmlns:p14="http://schemas.microsoft.com/office/powerpoint/2010/main" val="948706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7A6-4D40-4689-9B5F-3D01A67F46FA}"/>
              </a:ext>
            </a:extLst>
          </p:cNvPr>
          <p:cNvSpPr>
            <a:spLocks noGrp="1"/>
          </p:cNvSpPr>
          <p:nvPr>
            <p:ph type="title"/>
          </p:nvPr>
        </p:nvSpPr>
        <p:spPr/>
        <p:txBody>
          <a:bodyPr/>
          <a:lstStyle/>
          <a:p>
            <a:r>
              <a:rPr lang="en-US" dirty="0">
                <a:solidFill>
                  <a:srgbClr val="FFC000"/>
                </a:solidFill>
              </a:rPr>
              <a:t>Placement</a:t>
            </a:r>
            <a:r>
              <a:rPr lang="en-US" dirty="0"/>
              <a:t> &amp; </a:t>
            </a:r>
            <a:r>
              <a:rPr lang="en-US" dirty="0">
                <a:solidFill>
                  <a:srgbClr val="FFC000"/>
                </a:solidFill>
              </a:rPr>
              <a:t>Replacement</a:t>
            </a:r>
            <a:r>
              <a:rPr lang="en-US" dirty="0"/>
              <a:t> Policies </a:t>
            </a:r>
            <a:r>
              <a:rPr lang="en-US" sz="2400" dirty="0"/>
              <a:t>[continued]</a:t>
            </a:r>
            <a:endParaRPr lang="en-US" dirty="0"/>
          </a:p>
        </p:txBody>
      </p:sp>
      <p:sp>
        <p:nvSpPr>
          <p:cNvPr id="3" name="Content Placeholder 2">
            <a:extLst>
              <a:ext uri="{FF2B5EF4-FFF2-40B4-BE49-F238E27FC236}">
                <a16:creationId xmlns:a16="http://schemas.microsoft.com/office/drawing/2014/main" id="{60183630-BC99-467F-87CC-7969BBB82A07}"/>
              </a:ext>
            </a:extLst>
          </p:cNvPr>
          <p:cNvSpPr>
            <a:spLocks noGrp="1"/>
          </p:cNvSpPr>
          <p:nvPr>
            <p:ph sz="half" idx="1"/>
          </p:nvPr>
        </p:nvSpPr>
        <p:spPr/>
        <p:txBody>
          <a:bodyPr>
            <a:normAutofit lnSpcReduction="10000"/>
          </a:bodyPr>
          <a:lstStyle/>
          <a:p>
            <a:endParaRPr lang="en-US" dirty="0"/>
          </a:p>
          <a:p>
            <a:r>
              <a:rPr lang="en-US" dirty="0"/>
              <a:t>Direct mapping: cache is skinny skyscraper, with one apartment per floor</a:t>
            </a:r>
          </a:p>
          <a:p>
            <a:pPr lvl="1"/>
            <a:r>
              <a:rPr lang="en-US" dirty="0"/>
              <a:t>Recall that apartment is large enough to accommodate 64 folks (Bytes)</a:t>
            </a:r>
          </a:p>
          <a:p>
            <a:endParaRPr lang="en-US" dirty="0"/>
          </a:p>
          <a:p>
            <a:endParaRPr lang="en-US" dirty="0"/>
          </a:p>
          <a:p>
            <a:r>
              <a:rPr lang="en-US" dirty="0"/>
              <a:t>Associative, K-way: a certain number of floors, each with K apartments</a:t>
            </a:r>
          </a:p>
          <a:p>
            <a:endParaRPr lang="en-US" dirty="0"/>
          </a:p>
          <a:p>
            <a:r>
              <a:rPr lang="en-US" dirty="0"/>
              <a:t>Fully associative cache: apartment level with ground level only</a:t>
            </a:r>
          </a:p>
        </p:txBody>
      </p:sp>
      <p:sp>
        <p:nvSpPr>
          <p:cNvPr id="4" name="Slide Number Placeholder 3">
            <a:extLst>
              <a:ext uri="{FF2B5EF4-FFF2-40B4-BE49-F238E27FC236}">
                <a16:creationId xmlns:a16="http://schemas.microsoft.com/office/drawing/2014/main" id="{88D2794E-036C-4703-91DF-6B83D69820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own House Motel – Once a guest, always a friend.">
            <a:extLst>
              <a:ext uri="{FF2B5EF4-FFF2-40B4-BE49-F238E27FC236}">
                <a16:creationId xmlns:a16="http://schemas.microsoft.com/office/drawing/2014/main" id="{D9D5F643-AB1E-4DAD-B021-66638843AB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100" b="24662"/>
          <a:stretch/>
        </p:blipFill>
        <p:spPr bwMode="auto">
          <a:xfrm>
            <a:off x="6321750" y="5306120"/>
            <a:ext cx="3601244" cy="13503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Rated Schaumburg Hotel - Hilton Garden Inn Schaumburg">
            <a:extLst>
              <a:ext uri="{FF2B5EF4-FFF2-40B4-BE49-F238E27FC236}">
                <a16:creationId xmlns:a16="http://schemas.microsoft.com/office/drawing/2014/main" id="{3E059839-7CCE-41CD-84AA-613B5622E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08" b="9787"/>
          <a:stretch/>
        </p:blipFill>
        <p:spPr bwMode="auto">
          <a:xfrm>
            <a:off x="6967068" y="3704444"/>
            <a:ext cx="3601245" cy="14780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other view of the new ultra-thin &amp; tall skyscrapers going up in New York.  [1080x1350] #city #cities #b… | New york city buildings, New york  architecture, New york">
            <a:extLst>
              <a:ext uri="{FF2B5EF4-FFF2-40B4-BE49-F238E27FC236}">
                <a16:creationId xmlns:a16="http://schemas.microsoft.com/office/drawing/2014/main" id="{2042ED35-69C4-473D-A27F-3D7E41BE58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5978" y="854582"/>
            <a:ext cx="2181006" cy="272625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21207E5D-6C08-48D2-BF63-B76C58612A18}"/>
              </a:ext>
            </a:extLst>
          </p:cNvPr>
          <p:cNvSpPr/>
          <p:nvPr/>
        </p:nvSpPr>
        <p:spPr>
          <a:xfrm>
            <a:off x="6011952" y="4319874"/>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3F0BF1E-DC83-4851-A937-A3D3BAA9EDFA}"/>
              </a:ext>
            </a:extLst>
          </p:cNvPr>
          <p:cNvSpPr/>
          <p:nvPr/>
        </p:nvSpPr>
        <p:spPr>
          <a:xfrm>
            <a:off x="5752728" y="5630235"/>
            <a:ext cx="518448" cy="280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79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C000"/>
                </a:solidFill>
              </a:rPr>
              <a:t>Placement</a:t>
            </a:r>
            <a:r>
              <a:rPr lang="en-US" dirty="0"/>
              <a:t> &amp; </a:t>
            </a:r>
            <a:r>
              <a:rPr lang="en-US" dirty="0">
                <a:solidFill>
                  <a:srgbClr val="FFC000"/>
                </a:solidFill>
              </a:rPr>
              <a:t>Replacement</a:t>
            </a:r>
            <a:r>
              <a:rPr lang="en-US" dirty="0"/>
              <a:t> Policies: further discussion</a:t>
            </a:r>
          </a:p>
        </p:txBody>
      </p:sp>
      <p:sp>
        <p:nvSpPr>
          <p:cNvPr id="3" name="Content Placeholder 2"/>
          <p:cNvSpPr>
            <a:spLocks noGrp="1"/>
          </p:cNvSpPr>
          <p:nvPr>
            <p:ph idx="1"/>
          </p:nvPr>
        </p:nvSpPr>
        <p:spPr/>
        <p:txBody>
          <a:bodyPr>
            <a:normAutofit lnSpcReduction="10000"/>
          </a:bodyPr>
          <a:lstStyle/>
          <a:p>
            <a:r>
              <a:rPr lang="en-US" sz="2000" dirty="0"/>
              <a:t>Fully associative (the ranch)</a:t>
            </a:r>
          </a:p>
          <a:p>
            <a:pPr lvl="1"/>
            <a:r>
              <a:rPr lang="en-US" sz="1800" dirty="0"/>
              <a:t>Pros: you have full control which old cache line you want to kick out (lots of freedom for </a:t>
            </a:r>
            <a:r>
              <a:rPr lang="en-US" sz="1800" dirty="0">
                <a:solidFill>
                  <a:srgbClr val="0070C0"/>
                </a:solidFill>
              </a:rPr>
              <a:t>replacement policy</a:t>
            </a:r>
            <a:r>
              <a:rPr lang="en-US" sz="1800" dirty="0"/>
              <a:t>)</a:t>
            </a:r>
          </a:p>
          <a:p>
            <a:pPr lvl="1"/>
            <a:r>
              <a:rPr lang="en-US" sz="1800" dirty="0"/>
              <a:t>Cons: </a:t>
            </a:r>
          </a:p>
          <a:p>
            <a:pPr lvl="2"/>
            <a:r>
              <a:rPr lang="en-US" sz="1500" dirty="0"/>
              <a:t>Higher overhead to find what you’re looking for (data can be anywhere in cache)</a:t>
            </a:r>
          </a:p>
          <a:p>
            <a:pPr lvl="2"/>
            <a:r>
              <a:rPr lang="en-US" sz="1500" dirty="0"/>
              <a:t>Higher overhead to decide whom to evict (the “victim”)</a:t>
            </a:r>
          </a:p>
          <a:p>
            <a:endParaRPr lang="en-US" sz="2000" dirty="0"/>
          </a:p>
          <a:p>
            <a:r>
              <a:rPr lang="en-US" sz="2000" dirty="0"/>
              <a:t>Direct mapped (the tall skinny skyscraper)</a:t>
            </a:r>
          </a:p>
          <a:p>
            <a:pPr lvl="1"/>
            <a:r>
              <a:rPr lang="en-US" sz="1800" dirty="0"/>
              <a:t>Pros: very fast to find if in cache or not</a:t>
            </a:r>
          </a:p>
          <a:p>
            <a:pPr lvl="1"/>
            <a:r>
              <a:rPr lang="en-US" sz="1800" dirty="0"/>
              <a:t>Cons: sometimes, you’ll have to evict a line cache that sees a lot of use (no freedom at all in the placement policy)</a:t>
            </a:r>
          </a:p>
          <a:p>
            <a:endParaRPr lang="en-US" sz="2000" dirty="0"/>
          </a:p>
          <a:p>
            <a:r>
              <a:rPr lang="en-US" sz="2000" dirty="0"/>
              <a:t>K-way associative (Hilton Garden Inn)</a:t>
            </a:r>
          </a:p>
          <a:p>
            <a:pPr lvl="1"/>
            <a:r>
              <a:rPr lang="en-US" sz="1800" dirty="0"/>
              <a:t>Decent compromise:</a:t>
            </a:r>
          </a:p>
          <a:p>
            <a:pPr lvl="2"/>
            <a:r>
              <a:rPr lang="en-US" sz="1600" dirty="0"/>
              <a:t>It yields a reasonably decent replacement policy – you have K options to choose from</a:t>
            </a:r>
          </a:p>
          <a:p>
            <a:pPr lvl="2"/>
            <a:r>
              <a:rPr lang="en-US" sz="1600" dirty="0"/>
              <a:t>At the same time, you don’t have to search too many apartments at a floor level</a:t>
            </a:r>
          </a:p>
          <a:p>
            <a:pPr lvl="1"/>
            <a:r>
              <a:rPr lang="en-US" sz="1800" dirty="0"/>
              <a:t>NOTE: Intel and AMD chips - 2, 4, 8, 16-way associative</a:t>
            </a:r>
          </a:p>
          <a:p>
            <a:pPr lvl="2"/>
            <a:r>
              <a:rPr lang="en-US" sz="1600" dirty="0"/>
              <a:t>Depends on cache level and which chip model</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78</a:t>
            </a:fld>
            <a:endParaRPr lang="en-US" altLang="en-US"/>
          </a:p>
        </p:txBody>
      </p:sp>
    </p:spTree>
    <p:extLst>
      <p:ext uri="{BB962C8B-B14F-4D97-AF65-F5344CB8AC3E}">
        <p14:creationId xmlns:p14="http://schemas.microsoft.com/office/powerpoint/2010/main" val="95024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[New Topic:] General Cache Organization</a:t>
            </a:r>
            <a:br>
              <a:rPr lang="en-US" dirty="0"/>
            </a:br>
            <a:r>
              <a:rPr lang="en-US" sz="1600" dirty="0"/>
              <a:t>[Symbols Used and Their Meaning]</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endParaRPr lang="en-US" dirty="0"/>
              </a:p>
              <a:p>
                <a:r>
                  <a:rPr lang="en-US" dirty="0">
                    <a:solidFill>
                      <a:srgbClr val="C00000"/>
                    </a:solidFill>
                  </a:rPr>
                  <a:t>B</a:t>
                </a:r>
                <a:r>
                  <a:rPr lang="en-US" dirty="0"/>
                  <a:t>: Number of bytes in a cache line</a:t>
                </a:r>
              </a:p>
              <a:p>
                <a:pPr lvl="1"/>
                <a:r>
                  <a:rPr lang="en-US" dirty="0"/>
                  <a:t>Typically, B is 64</a:t>
                </a:r>
              </a:p>
              <a:p>
                <a:pPr lvl="1"/>
                <a:endParaRPr lang="en-US" dirty="0"/>
              </a:p>
              <a:p>
                <a:r>
                  <a:rPr lang="en-US" dirty="0">
                    <a:solidFill>
                      <a:srgbClr val="C00000"/>
                    </a:solidFill>
                  </a:rPr>
                  <a:t>E</a:t>
                </a:r>
                <a:r>
                  <a:rPr lang="en-US" dirty="0"/>
                  <a:t>: The number of cache lines (“</a:t>
                </a:r>
                <a:r>
                  <a:rPr lang="en-US" u="sng" dirty="0"/>
                  <a:t>E</a:t>
                </a:r>
                <a:r>
                  <a:rPr lang="en-US" dirty="0"/>
                  <a:t>lements”) that combine to make up a set</a:t>
                </a:r>
              </a:p>
              <a:p>
                <a:pPr lvl="1"/>
                <a:r>
                  <a:rPr lang="en-US" dirty="0"/>
                  <a:t>Typically, E is 1, 2, 4, 8, or 16 (other values possible)</a:t>
                </a:r>
              </a:p>
              <a:p>
                <a:pPr lvl="1"/>
                <a:endParaRPr lang="en-US" dirty="0"/>
              </a:p>
              <a:p>
                <a:r>
                  <a:rPr lang="en-US" dirty="0">
                    <a:solidFill>
                      <a:srgbClr val="C00000"/>
                    </a:solidFill>
                  </a:rPr>
                  <a:t>S</a:t>
                </a:r>
                <a:r>
                  <a:rPr lang="en-US" dirty="0"/>
                  <a:t>: the number of “</a:t>
                </a:r>
                <a:r>
                  <a:rPr lang="en-US" u="sng" dirty="0"/>
                  <a:t>S</a:t>
                </a:r>
                <a:r>
                  <a:rPr lang="en-US" dirty="0"/>
                  <a:t>ets” that make up the cache</a:t>
                </a:r>
              </a:p>
              <a:p>
                <a:endParaRPr lang="en-US" dirty="0"/>
              </a:p>
              <a:p>
                <a14:m>
                  <m:oMath xmlns:m="http://schemas.openxmlformats.org/officeDocument/2006/math">
                    <m:r>
                      <m:rPr>
                        <m:sty m:val="p"/>
                      </m:rPr>
                      <a:rPr lang="en-US" i="0" dirty="0" smtClean="0">
                        <a:solidFill>
                          <a:srgbClr val="C00000"/>
                        </a:solidFill>
                        <a:latin typeface="Cambria Math" panose="02040503050406030204" pitchFamily="18" charset="0"/>
                      </a:rPr>
                      <m:t>T</m:t>
                    </m:r>
                  </m:oMath>
                </a14:m>
                <a:r>
                  <a:rPr lang="en-US" dirty="0"/>
                  <a:t>: total cache size			</a:t>
                </a:r>
                <a14:m>
                  <m:oMath xmlns:m="http://schemas.openxmlformats.org/officeDocument/2006/math">
                    <m:r>
                      <m:rPr>
                        <m:sty m:val="p"/>
                      </m:rPr>
                      <a:rPr lang="en-US">
                        <a:solidFill>
                          <a:srgbClr val="C00000"/>
                        </a:solidFill>
                        <a:latin typeface="Cambria Math" panose="02040503050406030204" pitchFamily="18" charset="0"/>
                      </a:rPr>
                      <m:t>B</m:t>
                    </m:r>
                    <m:r>
                      <a:rPr lang="en-US">
                        <a:latin typeface="Cambria Math" panose="02040503050406030204" pitchFamily="18" charset="0"/>
                      </a:rPr>
                      <m:t>×</m:t>
                    </m:r>
                    <m:r>
                      <m:rPr>
                        <m:sty m:val="p"/>
                      </m:rPr>
                      <a:rPr lang="en-US">
                        <a:solidFill>
                          <a:srgbClr val="C00000"/>
                        </a:solidFill>
                        <a:latin typeface="Cambria Math" panose="02040503050406030204" pitchFamily="18" charset="0"/>
                      </a:rPr>
                      <m:t>E</m:t>
                    </m:r>
                    <m:r>
                      <a:rPr lang="en-US">
                        <a:latin typeface="Cambria Math" panose="02040503050406030204" pitchFamily="18" charset="0"/>
                      </a:rPr>
                      <m:t>×</m:t>
                    </m:r>
                    <m:r>
                      <m:rPr>
                        <m:sty m:val="p"/>
                      </m:rPr>
                      <a:rPr lang="en-US">
                        <a:solidFill>
                          <a:srgbClr val="C00000"/>
                        </a:solidFill>
                        <a:latin typeface="Cambria Math" panose="02040503050406030204" pitchFamily="18" charset="0"/>
                      </a:rPr>
                      <m:t>S</m:t>
                    </m:r>
                    <m:r>
                      <a:rPr lang="en-US" b="0" i="0" smtClean="0">
                        <a:solidFill>
                          <a:schemeClr val="tx1"/>
                        </a:solidFill>
                        <a:latin typeface="Cambria Math" panose="02040503050406030204" pitchFamily="18" charset="0"/>
                      </a:rPr>
                      <m:t>=</m:t>
                    </m:r>
                    <m:r>
                      <m:rPr>
                        <m:sty m:val="p"/>
                      </m:rPr>
                      <a:rPr lang="en-US" b="0" i="0" smtClean="0">
                        <a:solidFill>
                          <a:srgbClr val="C00000"/>
                        </a:solidFill>
                        <a:latin typeface="Cambria Math" panose="02040503050406030204" pitchFamily="18" charset="0"/>
                      </a:rPr>
                      <m:t>T</m:t>
                    </m:r>
                  </m:oMath>
                </a14:m>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66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198C497F-F93A-415D-AE85-6EDF5BB63A7F}" type="slidenum">
              <a:rPr lang="en-US" altLang="en-US" smtClean="0"/>
              <a:pPr/>
              <a:t>79</a:t>
            </a:fld>
            <a:endParaRPr lang="en-US" altLang="en-US"/>
          </a:p>
        </p:txBody>
      </p:sp>
    </p:spTree>
    <p:extLst>
      <p:ext uri="{BB962C8B-B14F-4D97-AF65-F5344CB8AC3E}">
        <p14:creationId xmlns:p14="http://schemas.microsoft.com/office/powerpoint/2010/main" val="84357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(1/3)</a:t>
            </a:r>
          </a:p>
        </p:txBody>
      </p:sp>
      <p:sp>
        <p:nvSpPr>
          <p:cNvPr id="3" name="Content Placeholder 2"/>
          <p:cNvSpPr>
            <a:spLocks noGrp="1"/>
          </p:cNvSpPr>
          <p:nvPr>
            <p:ph idx="1"/>
          </p:nvPr>
        </p:nvSpPr>
        <p:spPr/>
        <p:txBody>
          <a:bodyPr/>
          <a:lstStyle/>
          <a:p>
            <a:r>
              <a:rPr lang="en-US" sz="2000" dirty="0">
                <a:solidFill>
                  <a:srgbClr val="0070C0"/>
                </a:solidFill>
              </a:rPr>
              <a:t>Wall Clock Time </a:t>
            </a:r>
            <a:r>
              <a:rPr lang="en-US" sz="2000" dirty="0"/>
              <a:t> </a:t>
            </a:r>
          </a:p>
          <a:p>
            <a:pPr lvl="1"/>
            <a:r>
              <a:rPr lang="en-US" sz="1800" dirty="0"/>
              <a:t>Amount of time from the beginning of a program to the end of the program</a:t>
            </a:r>
          </a:p>
          <a:p>
            <a:pPr lvl="1"/>
            <a:r>
              <a:rPr lang="en-US" sz="1800" dirty="0"/>
              <a:t>Includes; i.e., factors in, all the housekeeping (running other programs, OS tasks, etc.) that CPU does while running our program</a:t>
            </a:r>
          </a:p>
          <a:p>
            <a:pPr lvl="1"/>
            <a:r>
              <a:rPr lang="en-US" sz="1800" dirty="0"/>
              <a:t>Perhaps most meaningful indicator of performance since this is what you see</a:t>
            </a:r>
          </a:p>
          <a:p>
            <a:endParaRPr lang="en-US" sz="2100" dirty="0"/>
          </a:p>
          <a:p>
            <a:r>
              <a:rPr lang="en-US" sz="2000" dirty="0">
                <a:solidFill>
                  <a:srgbClr val="0070C0"/>
                </a:solidFill>
              </a:rPr>
              <a:t>CPU Execution Time</a:t>
            </a:r>
          </a:p>
          <a:p>
            <a:pPr lvl="1"/>
            <a:r>
              <a:rPr lang="en-US" sz="1800" dirty="0"/>
              <a:t>Counts only the amount of time that is effectively dedicated to *your* program</a:t>
            </a:r>
          </a:p>
          <a:p>
            <a:pPr lvl="1"/>
            <a:r>
              <a:rPr lang="en-US" sz="1800" dirty="0"/>
              <a:t>Many other programs running on your machine at the same time (time slicing)</a:t>
            </a:r>
          </a:p>
          <a:p>
            <a:pPr lvl="1"/>
            <a:r>
              <a:rPr lang="en-US" sz="1800" dirty="0"/>
              <a:t>Requires a profiling tool to assess (like </a:t>
            </a:r>
            <a:r>
              <a:rPr lang="en-US" sz="1800" dirty="0" err="1">
                <a:latin typeface="Courier New" panose="02070309020205020404" pitchFamily="49" charset="0"/>
                <a:cs typeface="Courier New" panose="02070309020205020404" pitchFamily="49" charset="0"/>
              </a:rPr>
              <a:t>gprof</a:t>
            </a:r>
            <a:r>
              <a:rPr lang="en-US" sz="1800" dirty="0"/>
              <a:t>, for instance)</a:t>
            </a:r>
          </a:p>
          <a:p>
            <a:endParaRPr lang="en-US" sz="2200" dirty="0"/>
          </a:p>
          <a:p>
            <a:endParaRPr lang="en-US" sz="2200" dirty="0"/>
          </a:p>
          <a:p>
            <a:r>
              <a:rPr lang="en-US" sz="2000" dirty="0"/>
              <a:t>On a dedicated machine; i.e., a quiet machine, Wall Clock Time and CPU Execution Time should be identical</a:t>
            </a:r>
          </a:p>
        </p:txBody>
      </p:sp>
      <p:sp>
        <p:nvSpPr>
          <p:cNvPr id="7" name="Slide Number Placeholder 6"/>
          <p:cNvSpPr>
            <a:spLocks noGrp="1"/>
          </p:cNvSpPr>
          <p:nvPr>
            <p:ph type="sldNum" sz="quarter" idx="12"/>
          </p:nvPr>
        </p:nvSpPr>
        <p:spPr/>
        <p:txBody>
          <a:bodyPr/>
          <a:lstStyle/>
          <a:p>
            <a:fld id="{04A7C484-7E24-447E-8CB0-5149A4D34DEF}" type="slidenum">
              <a:rPr lang="en-US" altLang="en-US" smtClean="0"/>
              <a:pPr/>
              <a:t>8</a:t>
            </a:fld>
            <a:endParaRPr lang="en-US" altLang="en-US"/>
          </a:p>
        </p:txBody>
      </p:sp>
      <p:sp>
        <p:nvSpPr>
          <p:cNvPr id="5" name="Rectangle 4"/>
          <p:cNvSpPr/>
          <p:nvPr/>
        </p:nvSpPr>
        <p:spPr>
          <a:xfrm>
            <a:off x="91266" y="6642556"/>
            <a:ext cx="1447800" cy="21544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r>
              <a:rPr lang="en-US" sz="800" dirty="0">
                <a:latin typeface="+mj-lt"/>
              </a:rPr>
              <a:t>[Patterson, 4</a:t>
            </a:r>
            <a:r>
              <a:rPr lang="en-US" sz="800" baseline="30000" dirty="0">
                <a:latin typeface="+mj-lt"/>
              </a:rPr>
              <a:t>th</a:t>
            </a:r>
            <a:r>
              <a:rPr lang="en-US" sz="800" dirty="0">
                <a:latin typeface="+mj-lt"/>
              </a:rPr>
              <a:t> edition]</a:t>
            </a:r>
            <a:r>
              <a:rPr lang="en-US" sz="800" dirty="0"/>
              <a:t>→</a:t>
            </a:r>
          </a:p>
        </p:txBody>
      </p:sp>
    </p:spTree>
    <p:extLst>
      <p:ext uri="{BB962C8B-B14F-4D97-AF65-F5344CB8AC3E}">
        <p14:creationId xmlns:p14="http://schemas.microsoft.com/office/powerpoint/2010/main" val="271660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(2/3)</a:t>
            </a:r>
          </a:p>
        </p:txBody>
      </p:sp>
      <p:sp>
        <p:nvSpPr>
          <p:cNvPr id="3" name="Content Placeholder 2"/>
          <p:cNvSpPr>
            <a:spLocks noGrp="1"/>
          </p:cNvSpPr>
          <p:nvPr>
            <p:ph idx="1"/>
          </p:nvPr>
        </p:nvSpPr>
        <p:spPr/>
        <p:txBody>
          <a:bodyPr/>
          <a:lstStyle/>
          <a:p>
            <a:endParaRPr lang="en-US" sz="2000" dirty="0"/>
          </a:p>
          <a:p>
            <a:r>
              <a:rPr lang="en-US" sz="2000" dirty="0"/>
              <a:t>Qualifying CPU Execution Time further:</a:t>
            </a:r>
          </a:p>
          <a:p>
            <a:pPr lvl="1"/>
            <a:endParaRPr lang="en-US" sz="1800" dirty="0"/>
          </a:p>
          <a:p>
            <a:pPr lvl="1"/>
            <a:r>
              <a:rPr lang="en-US" sz="1800" dirty="0">
                <a:solidFill>
                  <a:srgbClr val="0070C0"/>
                </a:solidFill>
              </a:rPr>
              <a:t>User time</a:t>
            </a:r>
            <a:r>
              <a:rPr lang="en-US" sz="1800" dirty="0"/>
              <a:t> – the time spent processing instructions compiled out of code generated by the user or in libraries that are directly called by user code</a:t>
            </a:r>
          </a:p>
          <a:p>
            <a:pPr lvl="1"/>
            <a:endParaRPr lang="en-US" sz="1800" dirty="0"/>
          </a:p>
          <a:p>
            <a:pPr lvl="1"/>
            <a:r>
              <a:rPr lang="en-US" sz="1800" dirty="0">
                <a:solidFill>
                  <a:srgbClr val="0070C0"/>
                </a:solidFill>
              </a:rPr>
              <a:t>System time</a:t>
            </a:r>
            <a:r>
              <a:rPr lang="en-US" sz="1800" dirty="0"/>
              <a:t> – time spent in support of the user’s program but in instructions that were not generated out of code written by the user</a:t>
            </a:r>
          </a:p>
          <a:p>
            <a:pPr lvl="2"/>
            <a:r>
              <a:rPr lang="en-US" sz="1600" dirty="0"/>
              <a:t>OS support: open file for writing/reading, throw an exception, etc.</a:t>
            </a:r>
          </a:p>
          <a:p>
            <a:pPr lvl="3"/>
            <a:endParaRPr lang="en-US" sz="1200" dirty="0"/>
          </a:p>
          <a:p>
            <a:pPr lvl="1"/>
            <a:endParaRPr lang="en-US" sz="1800" dirty="0"/>
          </a:p>
          <a:p>
            <a:pPr lvl="1"/>
            <a:r>
              <a:rPr lang="en-US" sz="1800" dirty="0"/>
              <a:t>The line between the </a:t>
            </a:r>
            <a:r>
              <a:rPr lang="en-US" sz="1800" i="1" dirty="0"/>
              <a:t>user time</a:t>
            </a:r>
            <a:r>
              <a:rPr lang="en-US" sz="1800" dirty="0"/>
              <a:t> and </a:t>
            </a:r>
            <a:r>
              <a:rPr lang="en-US" sz="1800" i="1" dirty="0"/>
              <a:t>system time</a:t>
            </a:r>
            <a:r>
              <a:rPr lang="en-US" sz="1800" dirty="0"/>
              <a:t> is somewhat blurred, sometimes hard to delineate and differentiate</a:t>
            </a:r>
          </a:p>
          <a:p>
            <a:pPr lvl="1"/>
            <a:r>
              <a:rPr lang="en-US" sz="1800" dirty="0"/>
              <a:t>“system vs. user”: We bother to delineate since we can only cut into the “user time”; you can’t rewrite system code </a:t>
            </a:r>
          </a:p>
          <a:p>
            <a:pPr lvl="4"/>
            <a:endParaRPr lang="en-US" sz="1200" dirty="0"/>
          </a:p>
        </p:txBody>
      </p:sp>
      <p:sp>
        <p:nvSpPr>
          <p:cNvPr id="6" name="Slide Number Placeholder 5"/>
          <p:cNvSpPr>
            <a:spLocks noGrp="1"/>
          </p:cNvSpPr>
          <p:nvPr>
            <p:ph type="sldNum" sz="quarter" idx="12"/>
          </p:nvPr>
        </p:nvSpPr>
        <p:spPr/>
        <p:txBody>
          <a:bodyPr/>
          <a:lstStyle/>
          <a:p>
            <a:fld id="{04A7C484-7E24-447E-8CB0-5149A4D34DEF}" type="slidenum">
              <a:rPr lang="en-US" altLang="en-US" smtClean="0"/>
              <a:pPr/>
              <a:t>9</a:t>
            </a:fld>
            <a:endParaRPr lang="en-US" altLang="en-US"/>
          </a:p>
        </p:txBody>
      </p:sp>
    </p:spTree>
    <p:extLst>
      <p:ext uri="{BB962C8B-B14F-4D97-AF65-F5344CB8AC3E}">
        <p14:creationId xmlns:p14="http://schemas.microsoft.com/office/powerpoint/2010/main" val="420187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82.3771"/>
  <p:tag name="LATEXADDIN" val="\documentclass{article}&#10;\usepackage{amsmath}&#10;\pagestyle{empty}&#10;\begin{document}&#10; &#10;\[&#10;\begin{bmatrix}&#10; 2 &amp; -3 &amp; 0 &amp; 1 \\&#10; -1&amp;  1 &amp; 7 &amp; -1&#10;\end{bmatrix}&#10;\] &#10; &#10; &#10;\end{document}&#10;"/>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82.3771"/>
  <p:tag name="LATEXADDIN" val="\documentclass{article}&#10;\usepackage{amsmath}&#10;\pagestyle{empty}&#10;\begin{document}&#10; &#10;\[&#10;\begin{bmatrix}&#10; 2 &amp; -3 &amp; 0 &amp; 1 \\&#10; -1&amp;  1 &amp; 7 &amp; -1&#10;\end{bmatrix}&#10;\] &#10; &#10; &#10;\end{document}&#10;"/>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12822</TotalTime>
  <Words>10737</Words>
  <Application>Microsoft Office PowerPoint</Application>
  <PresentationFormat>Widescreen</PresentationFormat>
  <Paragraphs>1548</Paragraphs>
  <Slides>79</Slides>
  <Notes>25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79</vt:i4>
      </vt:variant>
    </vt:vector>
  </HeadingPairs>
  <TitlesOfParts>
    <vt:vector size="94" baseType="lpstr">
      <vt:lpstr>Arial</vt:lpstr>
      <vt:lpstr>Calibri</vt:lpstr>
      <vt:lpstr>Calibri Light</vt:lpstr>
      <vt:lpstr>Cambria Math</vt:lpstr>
      <vt:lpstr>cmsy10</vt:lpstr>
      <vt:lpstr>Consolas</vt:lpstr>
      <vt:lpstr>Courier New</vt:lpstr>
      <vt:lpstr>Georgia</vt:lpstr>
      <vt:lpstr>Tahoma</vt:lpstr>
      <vt:lpstr>Times New Roman</vt:lpstr>
      <vt:lpstr>Custom Design</vt:lpstr>
      <vt:lpstr>Main</vt:lpstr>
      <vt:lpstr>1_Main</vt:lpstr>
      <vt:lpstr>2_Main</vt:lpstr>
      <vt:lpstr>3_Main</vt:lpstr>
      <vt:lpstr>ME759 High Performance Computing for Applications in Engineering  [Spring 2021] </vt:lpstr>
      <vt:lpstr>Cartoon of the day</vt:lpstr>
      <vt:lpstr>Quote of the day</vt:lpstr>
      <vt:lpstr>PowerPoint Presentation</vt:lpstr>
      <vt:lpstr>Before we get started…</vt:lpstr>
      <vt:lpstr>Measuring Speed of Execution</vt:lpstr>
      <vt:lpstr>Backdrop: CPU/OS juggle many programs at the same time</vt:lpstr>
      <vt:lpstr>Nomenclature (1/3)</vt:lpstr>
      <vt:lpstr>Nomenclature (2/3)</vt:lpstr>
      <vt:lpstr>Nomenclature (3/3)</vt:lpstr>
      <vt:lpstr>The CPU Performance Equation</vt:lpstr>
      <vt:lpstr>CPU Performance: How can we improve it?</vt:lpstr>
      <vt:lpstr>Side Trip: Revisiting, RISC or CISC?</vt:lpstr>
      <vt:lpstr>SPEC CPU Benchmarks</vt:lpstr>
      <vt:lpstr>SPEC CPU Benchmark: Example, highlights AMD performance</vt:lpstr>
      <vt:lpstr>SPEC CPU Benchmark: Example, wrap up</vt:lpstr>
      <vt:lpstr>Important, common sense observation</vt:lpstr>
      <vt:lpstr>Big New Topic: Memory Aspects</vt:lpstr>
      <vt:lpstr>Transistors: why we love them &amp; want as many as possible[old slide]</vt:lpstr>
      <vt:lpstr>SRAM: significant consumer of transistors</vt:lpstr>
      <vt:lpstr>SRAM: It’s Expensive</vt:lpstr>
      <vt:lpstr>DRAM</vt:lpstr>
      <vt:lpstr>SRAM vs. DRAM: wrap-up </vt:lpstr>
      <vt:lpstr>Feature Comparison Between Memory Types</vt:lpstr>
      <vt:lpstr>New Topic: The Memory Hierarchy</vt:lpstr>
      <vt:lpstr>Backdrop: Widening of the Processor-DRAM Speed Gap</vt:lpstr>
      <vt:lpstr>Consequences of common sense observations</vt:lpstr>
      <vt:lpstr>The memory hierarchy, how it shapes up</vt:lpstr>
      <vt:lpstr>There’s even a cache hierarchy…</vt:lpstr>
      <vt:lpstr>Typical Memory Hierarchy</vt:lpstr>
      <vt:lpstr>Memory Hierarchy</vt:lpstr>
      <vt:lpstr>Cache Memories</vt:lpstr>
      <vt:lpstr>What it really looks like…</vt:lpstr>
      <vt:lpstr>What it Really Looks Like [contd.]</vt:lpstr>
      <vt:lpstr>Caches: Come In Two Flavors</vt:lpstr>
      <vt:lpstr>How Cache Comes into Play</vt:lpstr>
      <vt:lpstr>Multiple Levels of Cache</vt:lpstr>
      <vt:lpstr>Processor Clock vs. Memory Clock [important to understand]</vt:lpstr>
      <vt:lpstr>Caches: How large? Also, how fast?</vt:lpstr>
      <vt:lpstr>Intel Core i7 Cache Hierarchy</vt:lpstr>
      <vt:lpstr>PowerPoint Presentation</vt:lpstr>
      <vt:lpstr>Why Caches Work: the “Principle of Locality”</vt:lpstr>
      <vt:lpstr>Typical hit rates, actual numbers vary based on application</vt:lpstr>
      <vt:lpstr>Spatial and Temporal Locality</vt:lpstr>
      <vt:lpstr>Example, regarding concept of “locality”</vt:lpstr>
      <vt:lpstr>Example: Adding the Entries in a 2D Matrix</vt:lpstr>
      <vt:lpstr>Example [motivation]: Adding the Entries in a 2D Matrix</vt:lpstr>
      <vt:lpstr>Squashed format vs. 2D format</vt:lpstr>
      <vt:lpstr>First way to represent 2D matrix: the “squashed,” 1D approach</vt:lpstr>
      <vt:lpstr>A second way to represent the 2D matrix: the 2D approach</vt:lpstr>
      <vt:lpstr>The squashed approach, revisited: locality vs. non-locality</vt:lpstr>
      <vt:lpstr>Matrix, stored in squashed format</vt:lpstr>
      <vt:lpstr>Results, release build: 6 to 7 times faster if accessed w/ locality</vt:lpstr>
      <vt:lpstr>The 2D approach, revisited: locality vs. non-locality</vt:lpstr>
      <vt:lpstr>Matrix, stored in proper, 2D format</vt:lpstr>
      <vt:lpstr>Results, release build: ≈ 5 times faster if accessed w/ locality</vt:lpstr>
      <vt:lpstr>The two scenarios, side by side: squashed and proper 2D</vt:lpstr>
      <vt:lpstr>Final Exam type question: Qualitative Estimates of Locality</vt:lpstr>
      <vt:lpstr>Final Exam type question: Qualitative Estimates of Locality</vt:lpstr>
      <vt:lpstr>Taking it to the next level: 3D Matrices – good locality</vt:lpstr>
      <vt:lpstr>Taking it to the next level: 3D Matrices – bad locality</vt:lpstr>
      <vt:lpstr>Running the code in Debug vs. Release mode: big difference?</vt:lpstr>
      <vt:lpstr>Three observations related to our 2D and 3D examples</vt:lpstr>
      <vt:lpstr>Observations on “Observation 1”</vt:lpstr>
      <vt:lpstr>Observations on “Observation 3” (most important)</vt:lpstr>
      <vt:lpstr>Indirection and how it’s hurting… An example. [one slide side trip]</vt:lpstr>
      <vt:lpstr>The Lesson Learned</vt:lpstr>
      <vt:lpstr>PowerPoint Presentation</vt:lpstr>
      <vt:lpstr>[Back to caches: The inner workings of caches] General Cache Concepts</vt:lpstr>
      <vt:lpstr>Cache Line (aka Cache Block)</vt:lpstr>
      <vt:lpstr>General Cache Concepts: Hit</vt:lpstr>
      <vt:lpstr>General Cache Concepts: Miss</vt:lpstr>
      <vt:lpstr>Cache Miss Classification, by Request Type</vt:lpstr>
      <vt:lpstr>Reasons for Cache Misses</vt:lpstr>
      <vt:lpstr>Placement &amp; Replacement Policies</vt:lpstr>
      <vt:lpstr>Placement &amp; Replacement Policies [continued]</vt:lpstr>
      <vt:lpstr>Placement &amp; Replacement Policies [continued]</vt:lpstr>
      <vt:lpstr>Placement &amp; Replacement Policies: further discussion</vt:lpstr>
      <vt:lpstr>[New Topic:] General Cache Organization [Symbols Used and Their Meaning]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533</cp:revision>
  <dcterms:created xsi:type="dcterms:W3CDTF">2018-05-16T17:28:20Z</dcterms:created>
  <dcterms:modified xsi:type="dcterms:W3CDTF">2021-02-01T16:54:00Z</dcterms:modified>
</cp:coreProperties>
</file>